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7" r:id="rId3"/>
    <p:sldId id="290" r:id="rId4"/>
    <p:sldId id="258" r:id="rId5"/>
    <p:sldId id="298" r:id="rId6"/>
    <p:sldId id="259" r:id="rId7"/>
    <p:sldId id="264" r:id="rId8"/>
    <p:sldId id="268" r:id="rId9"/>
    <p:sldId id="291" r:id="rId10"/>
    <p:sldId id="294" r:id="rId11"/>
    <p:sldId id="295" r:id="rId12"/>
    <p:sldId id="296" r:id="rId13"/>
    <p:sldId id="269" r:id="rId14"/>
    <p:sldId id="271" r:id="rId15"/>
    <p:sldId id="275" r:id="rId16"/>
    <p:sldId id="374" r:id="rId17"/>
    <p:sldId id="312" r:id="rId18"/>
    <p:sldId id="375" r:id="rId19"/>
    <p:sldId id="274" r:id="rId20"/>
    <p:sldId id="292" r:id="rId21"/>
    <p:sldId id="293" r:id="rId22"/>
    <p:sldId id="366" r:id="rId23"/>
    <p:sldId id="368" r:id="rId24"/>
    <p:sldId id="261" r:id="rId25"/>
    <p:sldId id="256" r:id="rId26"/>
    <p:sldId id="299" r:id="rId27"/>
    <p:sldId id="300" r:id="rId28"/>
    <p:sldId id="301" r:id="rId29"/>
    <p:sldId id="369" r:id="rId30"/>
    <p:sldId id="282" r:id="rId31"/>
    <p:sldId id="284" r:id="rId32"/>
    <p:sldId id="370" r:id="rId33"/>
    <p:sldId id="371" r:id="rId34"/>
    <p:sldId id="286" r:id="rId35"/>
    <p:sldId id="372" r:id="rId3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4" autoAdjust="0"/>
    <p:restoredTop sz="94660"/>
  </p:normalViewPr>
  <p:slideViewPr>
    <p:cSldViewPr snapToGrid="0">
      <p:cViewPr varScale="1">
        <p:scale>
          <a:sx n="77" d="100"/>
          <a:sy n="77" d="100"/>
        </p:scale>
        <p:origin x="6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216F0-039F-4184-8681-8A83D472BFA5}" type="datetimeFigureOut">
              <a:rPr lang="es-CO" smtClean="0"/>
              <a:t>12/03/2024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678E8-1B9A-4292-B2F2-EE826138A9A3}" type="slidenum">
              <a:rPr lang="es-CO" smtClean="0"/>
              <a:t>‹Nº›</a:t>
            </a:fld>
            <a:endParaRPr lang="es-CO"/>
          </a:p>
        </p:txBody>
      </p:sp>
    </p:spTree>
    <p:extLst>
      <p:ext uri="{BB962C8B-B14F-4D97-AF65-F5344CB8AC3E}">
        <p14:creationId xmlns:p14="http://schemas.microsoft.com/office/powerpoint/2010/main" val="1796186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18678E8-1B9A-4292-B2F2-EE826138A9A3}" type="slidenum">
              <a:rPr lang="es-CO" smtClean="0"/>
              <a:t>21</a:t>
            </a:fld>
            <a:endParaRPr lang="es-CO"/>
          </a:p>
        </p:txBody>
      </p:sp>
    </p:spTree>
    <p:extLst>
      <p:ext uri="{BB962C8B-B14F-4D97-AF65-F5344CB8AC3E}">
        <p14:creationId xmlns:p14="http://schemas.microsoft.com/office/powerpoint/2010/main" val="416787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18678E8-1B9A-4292-B2F2-EE826138A9A3}" type="slidenum">
              <a:rPr lang="es-CO" smtClean="0"/>
              <a:t>23</a:t>
            </a:fld>
            <a:endParaRPr lang="es-CO"/>
          </a:p>
        </p:txBody>
      </p:sp>
    </p:spTree>
    <p:extLst>
      <p:ext uri="{BB962C8B-B14F-4D97-AF65-F5344CB8AC3E}">
        <p14:creationId xmlns:p14="http://schemas.microsoft.com/office/powerpoint/2010/main" val="3087176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DFFECC02-9257-4633-81A0-0E933193DF4A}" type="datetimeFigureOut">
              <a:rPr lang="es-CO" smtClean="0"/>
              <a:t>12/03/2024</a:t>
            </a:fld>
            <a:endParaRPr lang="es-CO" dirty="0"/>
          </a:p>
        </p:txBody>
      </p:sp>
      <p:pic>
        <p:nvPicPr>
          <p:cNvPr id="9" name="Imagen 8"/>
          <p:cNvPicPr>
            <a:picLocks noChangeAspect="1"/>
          </p:cNvPicPr>
          <p:nvPr userDrawn="1"/>
        </p:nvPicPr>
        <p:blipFill>
          <a:blip r:embed="rId2"/>
          <a:stretch>
            <a:fillRect/>
          </a:stretch>
        </p:blipFill>
        <p:spPr>
          <a:xfrm>
            <a:off x="10091351" y="79269"/>
            <a:ext cx="1835055" cy="493819"/>
          </a:xfrm>
          <a:prstGeom prst="rect">
            <a:avLst/>
          </a:prstGeom>
        </p:spPr>
      </p:pic>
      <p:pic>
        <p:nvPicPr>
          <p:cNvPr id="11" name="Imagen 10"/>
          <p:cNvPicPr>
            <a:picLocks noChangeAspect="1"/>
          </p:cNvPicPr>
          <p:nvPr userDrawn="1"/>
        </p:nvPicPr>
        <p:blipFill>
          <a:blip r:embed="rId3"/>
          <a:stretch>
            <a:fillRect/>
          </a:stretch>
        </p:blipFill>
        <p:spPr>
          <a:xfrm>
            <a:off x="0" y="0"/>
            <a:ext cx="1536325" cy="6962235"/>
          </a:xfrm>
          <a:prstGeom prst="rect">
            <a:avLst/>
          </a:prstGeom>
        </p:spPr>
      </p:pic>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8E035BB2-7EAA-4D89-993A-2C4A3428FC73}" type="slidenum">
              <a:rPr lang="es-CO" smtClean="0"/>
              <a:t>‹Nº›</a:t>
            </a:fld>
            <a:endParaRPr lang="es-CO" dirty="0"/>
          </a:p>
        </p:txBody>
      </p:sp>
      <p:pic>
        <p:nvPicPr>
          <p:cNvPr id="7" name="Imagen 6"/>
          <p:cNvPicPr>
            <a:picLocks noChangeAspect="1"/>
          </p:cNvPicPr>
          <p:nvPr userDrawn="1"/>
        </p:nvPicPr>
        <p:blipFill>
          <a:blip r:embed="rId4"/>
          <a:stretch>
            <a:fillRect/>
          </a:stretch>
        </p:blipFill>
        <p:spPr>
          <a:xfrm>
            <a:off x="-12325" y="-60943"/>
            <a:ext cx="1536325" cy="6962235"/>
          </a:xfrm>
          <a:prstGeom prst="rect">
            <a:avLst/>
          </a:prstGeom>
        </p:spPr>
      </p:pic>
    </p:spTree>
    <p:extLst>
      <p:ext uri="{BB962C8B-B14F-4D97-AF65-F5344CB8AC3E}">
        <p14:creationId xmlns:p14="http://schemas.microsoft.com/office/powerpoint/2010/main" val="642828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FFECC02-9257-4633-81A0-0E933193DF4A}" type="datetimeFigureOut">
              <a:rPr lang="es-CO" smtClean="0"/>
              <a:t>12/03/2024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E035BB2-7EAA-4D89-993A-2C4A3428FC73}" type="slidenum">
              <a:rPr lang="es-CO" smtClean="0"/>
              <a:t>‹Nº›</a:t>
            </a:fld>
            <a:endParaRPr lang="es-CO"/>
          </a:p>
        </p:txBody>
      </p:sp>
    </p:spTree>
    <p:extLst>
      <p:ext uri="{BB962C8B-B14F-4D97-AF65-F5344CB8AC3E}">
        <p14:creationId xmlns:p14="http://schemas.microsoft.com/office/powerpoint/2010/main" val="58817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FFECC02-9257-4633-81A0-0E933193DF4A}" type="datetimeFigureOut">
              <a:rPr lang="es-CO" smtClean="0"/>
              <a:t>12/03/2024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E035BB2-7EAA-4D89-993A-2C4A3428FC73}" type="slidenum">
              <a:rPr lang="es-CO" smtClean="0"/>
              <a:t>‹Nº›</a:t>
            </a:fld>
            <a:endParaRPr lang="es-CO"/>
          </a:p>
        </p:txBody>
      </p:sp>
    </p:spTree>
    <p:extLst>
      <p:ext uri="{BB962C8B-B14F-4D97-AF65-F5344CB8AC3E}">
        <p14:creationId xmlns:p14="http://schemas.microsoft.com/office/powerpoint/2010/main" val="2247043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07587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165785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794870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744216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8075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43266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201892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00856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FFECC02-9257-4633-81A0-0E933193DF4A}" type="datetimeFigureOut">
              <a:rPr lang="es-CO" smtClean="0"/>
              <a:t>12/03/2024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E035BB2-7EAA-4D89-993A-2C4A3428FC73}" type="slidenum">
              <a:rPr lang="es-CO" smtClean="0"/>
              <a:t>‹Nº›</a:t>
            </a:fld>
            <a:endParaRPr lang="es-CO"/>
          </a:p>
        </p:txBody>
      </p:sp>
      <p:pic>
        <p:nvPicPr>
          <p:cNvPr id="7" name="Imagen 6"/>
          <p:cNvPicPr>
            <a:picLocks noChangeAspect="1"/>
          </p:cNvPicPr>
          <p:nvPr userDrawn="1"/>
        </p:nvPicPr>
        <p:blipFill>
          <a:blip r:embed="rId2"/>
          <a:stretch>
            <a:fillRect/>
          </a:stretch>
        </p:blipFill>
        <p:spPr>
          <a:xfrm>
            <a:off x="-76185" y="-104235"/>
            <a:ext cx="1536325" cy="6962235"/>
          </a:xfrm>
          <a:prstGeom prst="rect">
            <a:avLst/>
          </a:prstGeom>
        </p:spPr>
      </p:pic>
    </p:spTree>
    <p:extLst>
      <p:ext uri="{BB962C8B-B14F-4D97-AF65-F5344CB8AC3E}">
        <p14:creationId xmlns:p14="http://schemas.microsoft.com/office/powerpoint/2010/main" val="381965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20558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601307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47465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FFECC02-9257-4633-81A0-0E933193DF4A}" type="datetimeFigureOut">
              <a:rPr lang="es-CO" smtClean="0"/>
              <a:t>12/03/2024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E035BB2-7EAA-4D89-993A-2C4A3428FC73}" type="slidenum">
              <a:rPr lang="es-CO" smtClean="0"/>
              <a:t>‹Nº›</a:t>
            </a:fld>
            <a:endParaRPr lang="es-CO"/>
          </a:p>
        </p:txBody>
      </p:sp>
    </p:spTree>
    <p:extLst>
      <p:ext uri="{BB962C8B-B14F-4D97-AF65-F5344CB8AC3E}">
        <p14:creationId xmlns:p14="http://schemas.microsoft.com/office/powerpoint/2010/main" val="938832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DFFECC02-9257-4633-81A0-0E933193DF4A}" type="datetimeFigureOut">
              <a:rPr lang="es-CO" smtClean="0"/>
              <a:t>12/03/2024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8E035BB2-7EAA-4D89-993A-2C4A3428FC73}" type="slidenum">
              <a:rPr lang="es-CO" smtClean="0"/>
              <a:t>‹Nº›</a:t>
            </a:fld>
            <a:endParaRPr lang="es-CO"/>
          </a:p>
        </p:txBody>
      </p:sp>
    </p:spTree>
    <p:extLst>
      <p:ext uri="{BB962C8B-B14F-4D97-AF65-F5344CB8AC3E}">
        <p14:creationId xmlns:p14="http://schemas.microsoft.com/office/powerpoint/2010/main" val="1847094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DFFECC02-9257-4633-81A0-0E933193DF4A}" type="datetimeFigureOut">
              <a:rPr lang="es-CO" smtClean="0"/>
              <a:t>12/03/2024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8E035BB2-7EAA-4D89-993A-2C4A3428FC73}" type="slidenum">
              <a:rPr lang="es-CO" smtClean="0"/>
              <a:t>‹Nº›</a:t>
            </a:fld>
            <a:endParaRPr lang="es-CO"/>
          </a:p>
        </p:txBody>
      </p:sp>
    </p:spTree>
    <p:extLst>
      <p:ext uri="{BB962C8B-B14F-4D97-AF65-F5344CB8AC3E}">
        <p14:creationId xmlns:p14="http://schemas.microsoft.com/office/powerpoint/2010/main" val="289707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DFFECC02-9257-4633-81A0-0E933193DF4A}" type="datetimeFigureOut">
              <a:rPr lang="es-CO" smtClean="0"/>
              <a:t>12/03/2024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8E035BB2-7EAA-4D89-993A-2C4A3428FC73}" type="slidenum">
              <a:rPr lang="es-CO" smtClean="0"/>
              <a:t>‹Nº›</a:t>
            </a:fld>
            <a:endParaRPr lang="es-CO"/>
          </a:p>
        </p:txBody>
      </p:sp>
    </p:spTree>
    <p:extLst>
      <p:ext uri="{BB962C8B-B14F-4D97-AF65-F5344CB8AC3E}">
        <p14:creationId xmlns:p14="http://schemas.microsoft.com/office/powerpoint/2010/main" val="3387253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FECC02-9257-4633-81A0-0E933193DF4A}" type="datetimeFigureOut">
              <a:rPr lang="es-CO" smtClean="0"/>
              <a:t>12/03/2024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8E035BB2-7EAA-4D89-993A-2C4A3428FC73}" type="slidenum">
              <a:rPr lang="es-CO" smtClean="0"/>
              <a:t>‹Nº›</a:t>
            </a:fld>
            <a:endParaRPr lang="es-CO"/>
          </a:p>
        </p:txBody>
      </p:sp>
    </p:spTree>
    <p:extLst>
      <p:ext uri="{BB962C8B-B14F-4D97-AF65-F5344CB8AC3E}">
        <p14:creationId xmlns:p14="http://schemas.microsoft.com/office/powerpoint/2010/main" val="291655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FFECC02-9257-4633-81A0-0E933193DF4A}" type="datetimeFigureOut">
              <a:rPr lang="es-CO" smtClean="0"/>
              <a:t>12/03/2024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8E035BB2-7EAA-4D89-993A-2C4A3428FC73}" type="slidenum">
              <a:rPr lang="es-CO" smtClean="0"/>
              <a:t>‹Nº›</a:t>
            </a:fld>
            <a:endParaRPr lang="es-CO"/>
          </a:p>
        </p:txBody>
      </p:sp>
    </p:spTree>
    <p:extLst>
      <p:ext uri="{BB962C8B-B14F-4D97-AF65-F5344CB8AC3E}">
        <p14:creationId xmlns:p14="http://schemas.microsoft.com/office/powerpoint/2010/main" val="80667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FFECC02-9257-4633-81A0-0E933193DF4A}" type="datetimeFigureOut">
              <a:rPr lang="es-CO" smtClean="0"/>
              <a:t>12/03/2024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8E035BB2-7EAA-4D89-993A-2C4A3428FC73}" type="slidenum">
              <a:rPr lang="es-CO" smtClean="0"/>
              <a:t>‹Nº›</a:t>
            </a:fld>
            <a:endParaRPr lang="es-CO"/>
          </a:p>
        </p:txBody>
      </p:sp>
    </p:spTree>
    <p:extLst>
      <p:ext uri="{BB962C8B-B14F-4D97-AF65-F5344CB8AC3E}">
        <p14:creationId xmlns:p14="http://schemas.microsoft.com/office/powerpoint/2010/main" val="1116710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ECC02-9257-4633-81A0-0E933193DF4A}" type="datetimeFigureOut">
              <a:rPr lang="es-CO" smtClean="0"/>
              <a:t>12/03/2024</a:t>
            </a:fld>
            <a:endParaRPr lang="es-CO"/>
          </a:p>
        </p:txBody>
      </p:sp>
      <p:pic>
        <p:nvPicPr>
          <p:cNvPr id="8" name="Imagen 7"/>
          <p:cNvPicPr>
            <a:picLocks noChangeAspect="1"/>
          </p:cNvPicPr>
          <p:nvPr userDrawn="1"/>
        </p:nvPicPr>
        <p:blipFill>
          <a:blip r:embed="rId13"/>
          <a:stretch>
            <a:fillRect/>
          </a:stretch>
        </p:blipFill>
        <p:spPr>
          <a:xfrm>
            <a:off x="9860692" y="118215"/>
            <a:ext cx="1835055" cy="493819"/>
          </a:xfrm>
          <a:prstGeom prst="rect">
            <a:avLst/>
          </a:prstGeom>
        </p:spPr>
      </p:pic>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35BB2-7EAA-4D89-993A-2C4A3428FC73}" type="slidenum">
              <a:rPr lang="es-CO" smtClean="0"/>
              <a:t>‹Nº›</a:t>
            </a:fld>
            <a:endParaRPr lang="es-CO"/>
          </a:p>
        </p:txBody>
      </p:sp>
      <p:pic>
        <p:nvPicPr>
          <p:cNvPr id="7" name="Imagen 6"/>
          <p:cNvPicPr>
            <a:picLocks noChangeAspect="1"/>
          </p:cNvPicPr>
          <p:nvPr userDrawn="1"/>
        </p:nvPicPr>
        <p:blipFill>
          <a:blip r:embed="rId14"/>
          <a:stretch>
            <a:fillRect/>
          </a:stretch>
        </p:blipFill>
        <p:spPr>
          <a:xfrm>
            <a:off x="0" y="-41190"/>
            <a:ext cx="1536325" cy="6962235"/>
          </a:xfrm>
          <a:prstGeom prst="rect">
            <a:avLst/>
          </a:prstGeom>
        </p:spPr>
      </p:pic>
    </p:spTree>
    <p:extLst>
      <p:ext uri="{BB962C8B-B14F-4D97-AF65-F5344CB8AC3E}">
        <p14:creationId xmlns:p14="http://schemas.microsoft.com/office/powerpoint/2010/main" val="250965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3/12/2024</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3194134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Documento_de_Microsoft_Word.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Documento_de_Microsoft_Word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9.svg"/><Relationship Id="rId3" Type="http://schemas.openxmlformats.org/officeDocument/2006/relationships/image" Target="../media/image24.pn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image" Target="../media/image23.png"/><Relationship Id="rId16" Type="http://schemas.openxmlformats.org/officeDocument/2006/relationships/image" Target="../media/image35.png"/><Relationship Id="rId20"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0.png"/><Relationship Id="rId19" Type="http://schemas.openxmlformats.org/officeDocument/2006/relationships/image" Target="../media/image37.jpe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48.png"/><Relationship Id="rId18" Type="http://schemas.openxmlformats.org/officeDocument/2006/relationships/image" Target="../media/image36.png"/><Relationship Id="rId26" Type="http://schemas.openxmlformats.org/officeDocument/2006/relationships/image" Target="../media/image57.png"/><Relationship Id="rId3" Type="http://schemas.openxmlformats.org/officeDocument/2006/relationships/image" Target="../media/image27.png"/><Relationship Id="rId21" Type="http://schemas.openxmlformats.org/officeDocument/2006/relationships/image" Target="../media/image53.png"/><Relationship Id="rId7" Type="http://schemas.openxmlformats.org/officeDocument/2006/relationships/image" Target="../media/image43.png"/><Relationship Id="rId12" Type="http://schemas.openxmlformats.org/officeDocument/2006/relationships/image" Target="../media/image47.jpeg"/><Relationship Id="rId17" Type="http://schemas.openxmlformats.org/officeDocument/2006/relationships/image" Target="../media/image51.png"/><Relationship Id="rId25" Type="http://schemas.openxmlformats.org/officeDocument/2006/relationships/image" Target="../media/image23.png"/><Relationship Id="rId2" Type="http://schemas.openxmlformats.org/officeDocument/2006/relationships/image" Target="../media/image41.png"/><Relationship Id="rId16" Type="http://schemas.openxmlformats.org/officeDocument/2006/relationships/image" Target="../media/image50.png"/><Relationship Id="rId20" Type="http://schemas.openxmlformats.org/officeDocument/2006/relationships/image" Target="../media/image52.jpeg"/><Relationship Id="rId29"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6.jpeg"/><Relationship Id="rId24" Type="http://schemas.openxmlformats.org/officeDocument/2006/relationships/image" Target="../media/image56.png"/><Relationship Id="rId5" Type="http://schemas.openxmlformats.org/officeDocument/2006/relationships/image" Target="../media/image46.svg"/><Relationship Id="rId15" Type="http://schemas.openxmlformats.org/officeDocument/2006/relationships/image" Target="../media/image49.jpeg"/><Relationship Id="rId23" Type="http://schemas.openxmlformats.org/officeDocument/2006/relationships/image" Target="../media/image55.png"/><Relationship Id="rId28" Type="http://schemas.openxmlformats.org/officeDocument/2006/relationships/image" Target="../media/image65.svg"/><Relationship Id="rId10" Type="http://schemas.openxmlformats.org/officeDocument/2006/relationships/image" Target="../media/image45.jpeg"/><Relationship Id="rId19" Type="http://schemas.openxmlformats.org/officeDocument/2006/relationships/image" Target="../media/image39.svg"/><Relationship Id="rId4" Type="http://schemas.openxmlformats.org/officeDocument/2006/relationships/image" Target="../media/image42.png"/><Relationship Id="rId9" Type="http://schemas.openxmlformats.org/officeDocument/2006/relationships/image" Target="../media/image44.jpeg"/><Relationship Id="rId14" Type="http://schemas.openxmlformats.org/officeDocument/2006/relationships/image" Target="../media/image54.svg"/><Relationship Id="rId22" Type="http://schemas.openxmlformats.org/officeDocument/2006/relationships/image" Target="../media/image54.jpeg"/><Relationship Id="rId27" Type="http://schemas.openxmlformats.org/officeDocument/2006/relationships/image" Target="../media/image58.png"/><Relationship Id="rId30"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85.svg"/><Relationship Id="rId18" Type="http://schemas.openxmlformats.org/officeDocument/2006/relationships/image" Target="../media/image78.png"/><Relationship Id="rId3" Type="http://schemas.openxmlformats.org/officeDocument/2006/relationships/image" Target="../media/image69.png"/><Relationship Id="rId21" Type="http://schemas.openxmlformats.org/officeDocument/2006/relationships/image" Target="../media/image92.svg"/><Relationship Id="rId7" Type="http://schemas.openxmlformats.org/officeDocument/2006/relationships/image" Target="../media/image25.png"/><Relationship Id="rId12" Type="http://schemas.openxmlformats.org/officeDocument/2006/relationships/image" Target="../media/image75.png"/><Relationship Id="rId17" Type="http://schemas.openxmlformats.org/officeDocument/2006/relationships/image" Target="../media/image88.svg"/><Relationship Id="rId2" Type="http://schemas.openxmlformats.org/officeDocument/2006/relationships/image" Target="../media/image68.png"/><Relationship Id="rId16" Type="http://schemas.openxmlformats.org/officeDocument/2006/relationships/image" Target="../media/image77.png"/><Relationship Id="rId20"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72.png"/><Relationship Id="rId11" Type="http://schemas.openxmlformats.org/officeDocument/2006/relationships/image" Target="../media/image83.svg"/><Relationship Id="rId5" Type="http://schemas.openxmlformats.org/officeDocument/2006/relationships/image" Target="../media/image71.png"/><Relationship Id="rId15" Type="http://schemas.openxmlformats.org/officeDocument/2006/relationships/image" Target="../media/image35.png"/><Relationship Id="rId10" Type="http://schemas.openxmlformats.org/officeDocument/2006/relationships/image" Target="../media/image74.png"/><Relationship Id="rId19" Type="http://schemas.openxmlformats.org/officeDocument/2006/relationships/image" Target="../media/image79.png"/><Relationship Id="rId4" Type="http://schemas.openxmlformats.org/officeDocument/2006/relationships/image" Target="../media/image70.png"/><Relationship Id="rId9" Type="http://schemas.openxmlformats.org/officeDocument/2006/relationships/image" Target="../media/image73.png"/><Relationship Id="rId14" Type="http://schemas.openxmlformats.org/officeDocument/2006/relationships/image" Target="../media/image76.png"/><Relationship Id="rId22"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gn="ctr"/>
            <a:r>
              <a:rPr lang="es-ES">
                <a:solidFill>
                  <a:schemeClr val="accent1">
                    <a:lumMod val="50000"/>
                  </a:schemeClr>
                </a:solidFill>
                <a:latin typeface="Times New Roman" panose="02020603050405020304" pitchFamily="18" charset="0"/>
                <a:cs typeface="Times New Roman" panose="02020603050405020304" pitchFamily="18" charset="0"/>
              </a:rPr>
              <a:t>Informe a Consejo Directivo</a:t>
            </a:r>
            <a:br>
              <a:rPr lang="es-ES">
                <a:solidFill>
                  <a:schemeClr val="accent1">
                    <a:lumMod val="50000"/>
                  </a:schemeClr>
                </a:solidFill>
                <a:latin typeface="Times New Roman" panose="02020603050405020304" pitchFamily="18" charset="0"/>
                <a:cs typeface="Times New Roman" panose="02020603050405020304" pitchFamily="18" charset="0"/>
              </a:rPr>
            </a:br>
            <a:r>
              <a:rPr lang="es-ES">
                <a:solidFill>
                  <a:schemeClr val="accent1">
                    <a:lumMod val="50000"/>
                  </a:schemeClr>
                </a:solidFill>
                <a:latin typeface="Times New Roman" panose="02020603050405020304" pitchFamily="18" charset="0"/>
                <a:cs typeface="Times New Roman" panose="02020603050405020304" pitchFamily="18" charset="0"/>
              </a:rPr>
              <a:t>2023</a:t>
            </a:r>
            <a:endParaRPr lang="es-CO"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Subtítulo 3">
            <a:extLst>
              <a:ext uri="{FF2B5EF4-FFF2-40B4-BE49-F238E27FC236}">
                <a16:creationId xmlns:a16="http://schemas.microsoft.com/office/drawing/2014/main" id="{05093133-07A1-5D6B-05C6-7511EE515738}"/>
              </a:ext>
            </a:extLst>
          </p:cNvPr>
          <p:cNvSpPr>
            <a:spLocks noGrp="1"/>
          </p:cNvSpPr>
          <p:nvPr>
            <p:ph type="subTitle" idx="1"/>
          </p:nvPr>
        </p:nvSpPr>
        <p:spPr/>
        <p:txBody>
          <a:bodyPr/>
          <a:lstStyle/>
          <a:p>
            <a:r>
              <a:rPr lang="es-CO"/>
              <a:t>Pablo Moreno Palacios</a:t>
            </a:r>
          </a:p>
          <a:p>
            <a:r>
              <a:rPr lang="es-CO"/>
              <a:t>Rector</a:t>
            </a:r>
            <a:endParaRPr lang="es-CO" dirty="0"/>
          </a:p>
        </p:txBody>
      </p:sp>
    </p:spTree>
    <p:extLst>
      <p:ext uri="{BB962C8B-B14F-4D97-AF65-F5344CB8AC3E}">
        <p14:creationId xmlns:p14="http://schemas.microsoft.com/office/powerpoint/2010/main" val="380325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C6D078E-0BEF-4172-9E73-59C94295CA17}"/>
              </a:ext>
            </a:extLst>
          </p:cNvPr>
          <p:cNvPicPr>
            <a:picLocks noChangeAspect="1"/>
          </p:cNvPicPr>
          <p:nvPr/>
        </p:nvPicPr>
        <p:blipFill>
          <a:blip r:embed="rId2"/>
          <a:stretch>
            <a:fillRect/>
          </a:stretch>
        </p:blipFill>
        <p:spPr>
          <a:xfrm>
            <a:off x="3228109" y="200691"/>
            <a:ext cx="5486400" cy="6775695"/>
          </a:xfrm>
          <a:prstGeom prst="rect">
            <a:avLst/>
          </a:prstGeom>
        </p:spPr>
      </p:pic>
    </p:spTree>
    <p:extLst>
      <p:ext uri="{BB962C8B-B14F-4D97-AF65-F5344CB8AC3E}">
        <p14:creationId xmlns:p14="http://schemas.microsoft.com/office/powerpoint/2010/main" val="2284482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8B2805C-BFE5-333D-1BFA-B538DB48D918}"/>
              </a:ext>
            </a:extLst>
          </p:cNvPr>
          <p:cNvPicPr>
            <a:picLocks noChangeAspect="1"/>
          </p:cNvPicPr>
          <p:nvPr/>
        </p:nvPicPr>
        <p:blipFill>
          <a:blip r:embed="rId2"/>
          <a:stretch>
            <a:fillRect/>
          </a:stretch>
        </p:blipFill>
        <p:spPr>
          <a:xfrm>
            <a:off x="3561521" y="0"/>
            <a:ext cx="5068957" cy="6858000"/>
          </a:xfrm>
          <a:prstGeom prst="rect">
            <a:avLst/>
          </a:prstGeom>
        </p:spPr>
      </p:pic>
    </p:spTree>
    <p:extLst>
      <p:ext uri="{BB962C8B-B14F-4D97-AF65-F5344CB8AC3E}">
        <p14:creationId xmlns:p14="http://schemas.microsoft.com/office/powerpoint/2010/main" val="396500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E55A4D8A-02E6-6C52-F146-DC4B19DCEA5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Maestría en Teología</a:t>
            </a:r>
          </a:p>
        </p:txBody>
      </p:sp>
      <p:pic>
        <p:nvPicPr>
          <p:cNvPr id="19" name="Imagen 18">
            <a:extLst>
              <a:ext uri="{FF2B5EF4-FFF2-40B4-BE49-F238E27FC236}">
                <a16:creationId xmlns:a16="http://schemas.microsoft.com/office/drawing/2014/main" id="{3ECE7C08-8094-9587-897C-2373C5D57508}"/>
              </a:ext>
            </a:extLst>
          </p:cNvPr>
          <p:cNvPicPr>
            <a:picLocks noChangeAspect="1"/>
          </p:cNvPicPr>
          <p:nvPr/>
        </p:nvPicPr>
        <p:blipFill>
          <a:blip r:embed="rId2"/>
          <a:stretch>
            <a:fillRect/>
          </a:stretch>
        </p:blipFill>
        <p:spPr>
          <a:xfrm>
            <a:off x="4527804" y="643466"/>
            <a:ext cx="6375845" cy="6488602"/>
          </a:xfrm>
          <a:prstGeom prst="rect">
            <a:avLst/>
          </a:prstGeom>
        </p:spPr>
      </p:pic>
    </p:spTree>
    <p:extLst>
      <p:ext uri="{BB962C8B-B14F-4D97-AF65-F5344CB8AC3E}">
        <p14:creationId xmlns:p14="http://schemas.microsoft.com/office/powerpoint/2010/main" val="2343604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6">
            <a:extLst>
              <a:ext uri="{FF2B5EF4-FFF2-40B4-BE49-F238E27FC236}">
                <a16:creationId xmlns:a16="http://schemas.microsoft.com/office/drawing/2014/main" id="{2323E656-FB9B-CC5E-9D5B-B735B581AF6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Maestría en Teología</a:t>
            </a:r>
          </a:p>
        </p:txBody>
      </p:sp>
      <p:pic>
        <p:nvPicPr>
          <p:cNvPr id="10" name="Marcador de contenido 9">
            <a:extLst>
              <a:ext uri="{FF2B5EF4-FFF2-40B4-BE49-F238E27FC236}">
                <a16:creationId xmlns:a16="http://schemas.microsoft.com/office/drawing/2014/main" id="{662DB6EA-9B3C-895A-93A0-277F1B4F7B99}"/>
              </a:ext>
            </a:extLst>
          </p:cNvPr>
          <p:cNvPicPr>
            <a:picLocks noGrp="1" noChangeAspect="1"/>
          </p:cNvPicPr>
          <p:nvPr>
            <p:ph sz="half" idx="2"/>
          </p:nvPr>
        </p:nvPicPr>
        <p:blipFill>
          <a:blip r:embed="rId2"/>
          <a:stretch>
            <a:fillRect/>
          </a:stretch>
        </p:blipFill>
        <p:spPr>
          <a:xfrm>
            <a:off x="4256293" y="1823620"/>
            <a:ext cx="7301723" cy="3926016"/>
          </a:xfrm>
          <a:prstGeom prst="rect">
            <a:avLst/>
          </a:prstGeom>
        </p:spPr>
      </p:pic>
    </p:spTree>
    <p:extLst>
      <p:ext uri="{BB962C8B-B14F-4D97-AF65-F5344CB8AC3E}">
        <p14:creationId xmlns:p14="http://schemas.microsoft.com/office/powerpoint/2010/main" val="232891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DEE3C227-036A-074D-BDAD-5471363F0778}"/>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000" kern="1200" dirty="0" err="1">
                <a:solidFill>
                  <a:schemeClr val="bg1"/>
                </a:solidFill>
                <a:latin typeface="+mj-lt"/>
                <a:ea typeface="+mj-ea"/>
                <a:cs typeface="+mj-cs"/>
              </a:rPr>
              <a:t>Especialización</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en</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Cuidado</a:t>
            </a:r>
            <a:r>
              <a:rPr lang="en-US" sz="2000" kern="1200" dirty="0">
                <a:solidFill>
                  <a:schemeClr val="bg1"/>
                </a:solidFill>
                <a:latin typeface="+mj-lt"/>
                <a:ea typeface="+mj-ea"/>
                <a:cs typeface="+mj-cs"/>
              </a:rPr>
              <a:t> Psicoespiritual</a:t>
            </a:r>
          </a:p>
        </p:txBody>
      </p:sp>
      <p:pic>
        <p:nvPicPr>
          <p:cNvPr id="10" name="Imagen 9">
            <a:extLst>
              <a:ext uri="{FF2B5EF4-FFF2-40B4-BE49-F238E27FC236}">
                <a16:creationId xmlns:a16="http://schemas.microsoft.com/office/drawing/2014/main" id="{4C0D3F44-FF46-1AF4-3DB0-36AA4294F633}"/>
              </a:ext>
            </a:extLst>
          </p:cNvPr>
          <p:cNvPicPr>
            <a:picLocks noChangeAspect="1"/>
          </p:cNvPicPr>
          <p:nvPr/>
        </p:nvPicPr>
        <p:blipFill>
          <a:blip r:embed="rId2"/>
          <a:stretch>
            <a:fillRect/>
          </a:stretch>
        </p:blipFill>
        <p:spPr>
          <a:xfrm>
            <a:off x="3534699" y="1062457"/>
            <a:ext cx="8269373" cy="5441085"/>
          </a:xfrm>
          <a:prstGeom prst="rect">
            <a:avLst/>
          </a:prstGeom>
        </p:spPr>
      </p:pic>
    </p:spTree>
    <p:extLst>
      <p:ext uri="{BB962C8B-B14F-4D97-AF65-F5344CB8AC3E}">
        <p14:creationId xmlns:p14="http://schemas.microsoft.com/office/powerpoint/2010/main" val="20005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DE2E2EF9-AD5B-976B-D955-A01997EF258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a:solidFill>
                  <a:srgbClr val="FFFFFF"/>
                </a:solidFill>
                <a:latin typeface="+mj-lt"/>
                <a:ea typeface="+mj-ea"/>
                <a:cs typeface="+mj-cs"/>
              </a:rPr>
              <a:t>Especialización en Cuidado Psicoespiritual</a:t>
            </a:r>
          </a:p>
        </p:txBody>
      </p:sp>
      <p:pic>
        <p:nvPicPr>
          <p:cNvPr id="5" name="Imagen 4">
            <a:extLst>
              <a:ext uri="{FF2B5EF4-FFF2-40B4-BE49-F238E27FC236}">
                <a16:creationId xmlns:a16="http://schemas.microsoft.com/office/drawing/2014/main" id="{7C72F933-C205-FAE5-CF1F-C2229C171C9A}"/>
              </a:ext>
            </a:extLst>
          </p:cNvPr>
          <p:cNvPicPr>
            <a:picLocks noChangeAspect="1"/>
          </p:cNvPicPr>
          <p:nvPr/>
        </p:nvPicPr>
        <p:blipFill>
          <a:blip r:embed="rId2"/>
          <a:stretch>
            <a:fillRect/>
          </a:stretch>
        </p:blipFill>
        <p:spPr>
          <a:xfrm>
            <a:off x="4527805" y="809726"/>
            <a:ext cx="7137722" cy="6027048"/>
          </a:xfrm>
          <a:prstGeom prst="rect">
            <a:avLst/>
          </a:prstGeom>
        </p:spPr>
      </p:pic>
    </p:spTree>
    <p:extLst>
      <p:ext uri="{BB962C8B-B14F-4D97-AF65-F5344CB8AC3E}">
        <p14:creationId xmlns:p14="http://schemas.microsoft.com/office/powerpoint/2010/main" val="2577526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1" y="685801"/>
            <a:ext cx="10018713" cy="901261"/>
          </a:xfrm>
        </p:spPr>
        <p:txBody>
          <a:bodyPr>
            <a:normAutofit fontScale="90000"/>
          </a:bodyPr>
          <a:lstStyle/>
          <a:p>
            <a:pPr algn="ctr"/>
            <a:r>
              <a:rPr lang="es-CO" sz="3200" dirty="0"/>
              <a:t/>
            </a:r>
            <a:br>
              <a:rPr lang="es-CO" sz="3200" dirty="0"/>
            </a:br>
            <a:r>
              <a:rPr lang="es-CO" dirty="0"/>
              <a:t>ÁREA DE EXTENSIÓN UNIVERSITARIA</a:t>
            </a:r>
            <a:r>
              <a:rPr lang="es-ES" sz="6000" dirty="0"/>
              <a:t> </a:t>
            </a:r>
            <a:br>
              <a:rPr lang="es-ES" sz="6000" dirty="0"/>
            </a:br>
            <a:endParaRPr lang="en-US" sz="3200" dirty="0"/>
          </a:p>
        </p:txBody>
      </p:sp>
      <p:sp>
        <p:nvSpPr>
          <p:cNvPr id="3" name="Marcador de contenido 2"/>
          <p:cNvSpPr>
            <a:spLocks noGrp="1"/>
          </p:cNvSpPr>
          <p:nvPr>
            <p:ph idx="1"/>
          </p:nvPr>
        </p:nvSpPr>
        <p:spPr>
          <a:xfrm>
            <a:off x="1576552" y="1587062"/>
            <a:ext cx="9926472" cy="4204139"/>
          </a:xfrm>
        </p:spPr>
        <p:txBody>
          <a:bodyPr>
            <a:normAutofit fontScale="92500"/>
          </a:bodyPr>
          <a:lstStyle/>
          <a:p>
            <a:pPr marL="0" indent="0" algn="just">
              <a:buNone/>
            </a:pPr>
            <a:endParaRPr lang="es-ES" sz="3200" dirty="0"/>
          </a:p>
          <a:p>
            <a:pPr algn="just"/>
            <a:r>
              <a:rPr lang="es-ES" sz="3200" dirty="0"/>
              <a:t>En esta área nos enfocamos en abrir los programas para el desarrollo y el trabajo, mantener en oferta los diplomados y realizar seminarios, ofrecer certificaciones y diplomados en convenio con Instituciones teológicas, IBIBAS, Organizaciones sociales y trabajo con población indígena</a:t>
            </a:r>
            <a:r>
              <a:rPr lang="es-CO" sz="3200" dirty="0"/>
              <a:t> en general. </a:t>
            </a:r>
          </a:p>
          <a:p>
            <a:pPr algn="just"/>
            <a:r>
              <a:rPr lang="es-CO" sz="3200" dirty="0"/>
              <a:t>Esta tarea se cumplió en relación con las acciones, sin embargo, los resultados financieros no fueron los esperados.</a:t>
            </a:r>
            <a:endParaRPr lang="en-US" sz="3200" dirty="0"/>
          </a:p>
        </p:txBody>
      </p:sp>
      <p:pic>
        <p:nvPicPr>
          <p:cNvPr id="5" name="Imagen 4">
            <a:extLst>
              <a:ext uri="{FF2B5EF4-FFF2-40B4-BE49-F238E27FC236}">
                <a16:creationId xmlns:a16="http://schemas.microsoft.com/office/drawing/2014/main" id="{081A0FE9-DE8E-3643-9B59-A49446A33A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73237" y="19051"/>
            <a:ext cx="8077198" cy="876300"/>
          </a:xfrm>
          <a:prstGeom prst="rect">
            <a:avLst/>
          </a:prstGeom>
        </p:spPr>
      </p:pic>
    </p:spTree>
    <p:extLst>
      <p:ext uri="{BB962C8B-B14F-4D97-AF65-F5344CB8AC3E}">
        <p14:creationId xmlns:p14="http://schemas.microsoft.com/office/powerpoint/2010/main" val="771439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49A8E-7587-3245-97AA-19E32A3E369A}"/>
              </a:ext>
            </a:extLst>
          </p:cNvPr>
          <p:cNvSpPr>
            <a:spLocks noGrp="1"/>
          </p:cNvSpPr>
          <p:nvPr>
            <p:ph type="title"/>
          </p:nvPr>
        </p:nvSpPr>
        <p:spPr>
          <a:xfrm>
            <a:off x="1641328" y="135577"/>
            <a:ext cx="7520934" cy="992579"/>
          </a:xfrm>
        </p:spPr>
        <p:txBody>
          <a:bodyPr>
            <a:normAutofit/>
          </a:bodyPr>
          <a:lstStyle/>
          <a:p>
            <a:r>
              <a:rPr lang="es-CO" b="1" dirty="0">
                <a:solidFill>
                  <a:srgbClr val="0070C0"/>
                </a:solidFill>
              </a:rPr>
              <a:t>INFORME (Fuente Siga) </a:t>
            </a:r>
          </a:p>
        </p:txBody>
      </p:sp>
      <p:graphicFrame>
        <p:nvGraphicFramePr>
          <p:cNvPr id="5" name="Marcador de contenido 4"/>
          <p:cNvGraphicFramePr>
            <a:graphicFrameLocks noGrp="1"/>
          </p:cNvGraphicFramePr>
          <p:nvPr>
            <p:ph idx="1"/>
          </p:nvPr>
        </p:nvGraphicFramePr>
        <p:xfrm>
          <a:off x="1641327" y="910815"/>
          <a:ext cx="10424549" cy="5910038"/>
        </p:xfrm>
        <a:graphic>
          <a:graphicData uri="http://schemas.openxmlformats.org/drawingml/2006/table">
            <a:tbl>
              <a:tblPr firstRow="1" bandRow="1">
                <a:tableStyleId>{5C22544A-7EE6-4342-B048-85BDC9FD1C3A}</a:tableStyleId>
              </a:tblPr>
              <a:tblGrid>
                <a:gridCol w="2895540">
                  <a:extLst>
                    <a:ext uri="{9D8B030D-6E8A-4147-A177-3AD203B41FA5}">
                      <a16:colId xmlns:a16="http://schemas.microsoft.com/office/drawing/2014/main" val="1756190496"/>
                    </a:ext>
                  </a:extLst>
                </a:gridCol>
                <a:gridCol w="4564866">
                  <a:extLst>
                    <a:ext uri="{9D8B030D-6E8A-4147-A177-3AD203B41FA5}">
                      <a16:colId xmlns:a16="http://schemas.microsoft.com/office/drawing/2014/main" val="4154891174"/>
                    </a:ext>
                  </a:extLst>
                </a:gridCol>
                <a:gridCol w="1438095">
                  <a:extLst>
                    <a:ext uri="{9D8B030D-6E8A-4147-A177-3AD203B41FA5}">
                      <a16:colId xmlns:a16="http://schemas.microsoft.com/office/drawing/2014/main" val="2966141014"/>
                    </a:ext>
                  </a:extLst>
                </a:gridCol>
                <a:gridCol w="1526048">
                  <a:extLst>
                    <a:ext uri="{9D8B030D-6E8A-4147-A177-3AD203B41FA5}">
                      <a16:colId xmlns:a16="http://schemas.microsoft.com/office/drawing/2014/main" val="2191040140"/>
                    </a:ext>
                  </a:extLst>
                </a:gridCol>
              </a:tblGrid>
              <a:tr h="403963">
                <a:tc>
                  <a:txBody>
                    <a:bodyPr/>
                    <a:lstStyle/>
                    <a:p>
                      <a:pPr algn="ctr">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PROGRAMA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IGLESIA U ORGANIZACION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PARTICIPANTES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MODALIDAD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5548826"/>
                  </a:ext>
                </a:extLst>
              </a:tr>
              <a:tr h="403963">
                <a:tc>
                  <a:txBody>
                    <a:bodyPr/>
                    <a:lstStyle/>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DIPLOMADO EN ESTUDIOS PASTORALES</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Ipuc</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Iglesia Bautista de Atlanta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b="0" dirty="0">
                          <a:latin typeface="Times New Roman" panose="02020603050405020304" pitchFamily="18" charset="0"/>
                          <a:cs typeface="Times New Roman" panose="02020603050405020304" pitchFamily="18" charset="0"/>
                        </a:rPr>
                        <a:t>Virtual</a:t>
                      </a: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23058390"/>
                  </a:ext>
                </a:extLst>
              </a:tr>
              <a:tr h="697252">
                <a:tc>
                  <a:txBody>
                    <a:bodyPr/>
                    <a:lstStyle/>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DIPLOMADO EN CUIDADO PSICO-ESPIRITUAL</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Visión Ágape (Venezuela)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(Nicaragua)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200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b="0" dirty="0">
                          <a:latin typeface="Times New Roman" panose="02020603050405020304" pitchFamily="18" charset="0"/>
                          <a:cs typeface="Times New Roman" panose="02020603050405020304" pitchFamily="18" charset="0"/>
                        </a:rPr>
                        <a:t>Virtual</a:t>
                      </a:r>
                    </a:p>
                    <a:p>
                      <a:pPr algn="ct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7291922"/>
                  </a:ext>
                </a:extLst>
              </a:tr>
              <a:tr h="697252">
                <a:tc>
                  <a:txBody>
                    <a:bodyPr/>
                    <a:lstStyle/>
                    <a:p>
                      <a:pPr algn="just">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DIPLOMADO EN ACOMPAÑAMIENTO PSICOESPIRITUAL</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Presbiteriana, Cenfol, Nazareno, Ipuc, Asambleas de Dios, Alianza, Independientes, Comunidad Indígena del Cauca,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46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b="0" dirty="0">
                          <a:latin typeface="Times New Roman" panose="02020603050405020304" pitchFamily="18" charset="0"/>
                          <a:cs typeface="Times New Roman" panose="02020603050405020304" pitchFamily="18" charset="0"/>
                        </a:rPr>
                        <a:t>Virtual</a:t>
                      </a:r>
                    </a:p>
                    <a:p>
                      <a:pPr algn="ct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73073105"/>
                  </a:ext>
                </a:extLst>
              </a:tr>
              <a:tr h="697252">
                <a:tc>
                  <a:txBody>
                    <a:bodyPr/>
                    <a:lstStyle/>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SEMINARIO DE PEDAGOGIA GRATIS</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Varias iglesias de la ciudad y el país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65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b="0" dirty="0">
                          <a:latin typeface="Times New Roman" panose="02020603050405020304" pitchFamily="18" charset="0"/>
                          <a:cs typeface="Times New Roman" panose="02020603050405020304" pitchFamily="18" charset="0"/>
                        </a:rPr>
                        <a:t>Presencial y virtual</a:t>
                      </a: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81659856"/>
                  </a:ext>
                </a:extLst>
              </a:tr>
              <a:tr h="697252">
                <a:tc>
                  <a:txBody>
                    <a:bodyPr/>
                    <a:lstStyle/>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SEMINARIO DE MISIONES GRATIS</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Varias iglesias de la ciudad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b="0" dirty="0">
                          <a:latin typeface="Times New Roman" panose="02020603050405020304" pitchFamily="18" charset="0"/>
                          <a:cs typeface="Times New Roman" panose="02020603050405020304" pitchFamily="18" charset="0"/>
                        </a:rPr>
                        <a:t>Presencial y virtual</a:t>
                      </a: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641590"/>
                  </a:ext>
                </a:extLst>
              </a:tr>
              <a:tr h="697252">
                <a:tc>
                  <a:txBody>
                    <a:bodyPr/>
                    <a:lstStyle/>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CERTIFICADOS CON ORGANIZACIONES</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(Corsoc, Justapaz, Kiat, Concejal de Cali, Cedecol, Ibiba, Nasa, Guámbianos, y Otros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995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b="0" dirty="0">
                          <a:latin typeface="Times New Roman" panose="02020603050405020304" pitchFamily="18" charset="0"/>
                          <a:cs typeface="Times New Roman" panose="02020603050405020304" pitchFamily="18" charset="0"/>
                        </a:rPr>
                        <a:t>Presencial y virtual</a:t>
                      </a: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1629722"/>
                  </a:ext>
                </a:extLst>
              </a:tr>
              <a:tr h="403963">
                <a:tc>
                  <a:txBody>
                    <a:bodyPr/>
                    <a:lstStyle/>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INTENSIVOS IBIBA</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Virtual D.B.C.</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Montería, Palmira, Cali, Medellín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60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b="0" dirty="0">
                          <a:latin typeface="Times New Roman" panose="02020603050405020304" pitchFamily="18" charset="0"/>
                          <a:cs typeface="Times New Roman" panose="02020603050405020304" pitchFamily="18" charset="0"/>
                        </a:rPr>
                        <a:t>virtual</a:t>
                      </a: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04776057"/>
                  </a:ext>
                </a:extLst>
              </a:tr>
              <a:tr h="403963">
                <a:tc>
                  <a:txBody>
                    <a:bodyPr/>
                    <a:lstStyle/>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E.T.D.H. PROGRAMA DE CAPELLANIA</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Varias Iglesias de la Ciudad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b="0" dirty="0">
                          <a:latin typeface="Times New Roman" panose="02020603050405020304" pitchFamily="18" charset="0"/>
                          <a:cs typeface="Times New Roman" panose="02020603050405020304" pitchFamily="18" charset="0"/>
                        </a:rPr>
                        <a:t>Presencial</a:t>
                      </a: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2122069"/>
                  </a:ext>
                </a:extLst>
              </a:tr>
              <a:tr h="403963">
                <a:tc>
                  <a:txBody>
                    <a:bodyPr/>
                    <a:lstStyle/>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DIPLOMADO EN PAZ Y RECONCILIACION</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Corsoc (Cartagena), Bautista de Cúcuta y Villavicencio.</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110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b="0" dirty="0">
                          <a:latin typeface="Times New Roman" panose="02020603050405020304" pitchFamily="18" charset="0"/>
                          <a:cs typeface="Times New Roman" panose="02020603050405020304" pitchFamily="18" charset="0"/>
                        </a:rPr>
                        <a:t>presencial</a:t>
                      </a: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9859538"/>
                  </a:ext>
                </a:extLst>
              </a:tr>
              <a:tr h="403963">
                <a:tc>
                  <a:txBody>
                    <a:bodyPr/>
                    <a:lstStyle/>
                    <a:p>
                      <a:pPr algn="just">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TOTAL, ESTUDIANTES</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1.527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a:tc>
                <a:extLst>
                  <a:ext uri="{0D108BD9-81ED-4DB2-BD59-A6C34878D82A}">
                    <a16:rowId xmlns:a16="http://schemas.microsoft.com/office/drawing/2014/main" val="4209940187"/>
                  </a:ext>
                </a:extLst>
              </a:tr>
            </a:tbl>
          </a:graphicData>
        </a:graphic>
      </p:graphicFrame>
      <p:pic>
        <p:nvPicPr>
          <p:cNvPr id="8" name="Imagen 7">
            <a:extLst>
              <a:ext uri="{FF2B5EF4-FFF2-40B4-BE49-F238E27FC236}">
                <a16:creationId xmlns:a16="http://schemas.microsoft.com/office/drawing/2014/main" id="{081A0FE9-DE8E-3643-9B59-A49446A33A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07669" y="19051"/>
            <a:ext cx="2795752" cy="876300"/>
          </a:xfrm>
          <a:prstGeom prst="rect">
            <a:avLst/>
          </a:prstGeom>
        </p:spPr>
      </p:pic>
    </p:spTree>
    <p:extLst>
      <p:ext uri="{BB962C8B-B14F-4D97-AF65-F5344CB8AC3E}">
        <p14:creationId xmlns:p14="http://schemas.microsoft.com/office/powerpoint/2010/main" val="225748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6559" y="0"/>
            <a:ext cx="10018713" cy="609600"/>
          </a:xfrm>
        </p:spPr>
        <p:txBody>
          <a:bodyPr>
            <a:normAutofit fontScale="90000"/>
          </a:bodyPr>
          <a:lstStyle/>
          <a:p>
            <a:pPr algn="ctr"/>
            <a:r>
              <a:rPr lang="es-ES" b="1" dirty="0"/>
              <a:t>EXTENSIÓN</a:t>
            </a:r>
            <a:endParaRPr lang="en-US" b="1" dirty="0"/>
          </a:p>
        </p:txBody>
      </p:sp>
      <p:sp>
        <p:nvSpPr>
          <p:cNvPr id="3" name="Marcador de contenido 2"/>
          <p:cNvSpPr>
            <a:spLocks noGrp="1"/>
          </p:cNvSpPr>
          <p:nvPr>
            <p:ph idx="1"/>
          </p:nvPr>
        </p:nvSpPr>
        <p:spPr>
          <a:xfrm>
            <a:off x="1860329" y="903892"/>
            <a:ext cx="9732579" cy="6090744"/>
          </a:xfrm>
        </p:spPr>
        <p:txBody>
          <a:bodyPr>
            <a:normAutofit/>
          </a:bodyPr>
          <a:lstStyle/>
          <a:p>
            <a:pPr lvl="0"/>
            <a:r>
              <a:rPr lang="es-ES_tradnl" dirty="0"/>
              <a:t> </a:t>
            </a:r>
            <a:r>
              <a:rPr lang="es-ES" sz="2000" dirty="0">
                <a:latin typeface="Times New Roman" panose="02020603050405020304" pitchFamily="18" charset="0"/>
                <a:cs typeface="Times New Roman" panose="02020603050405020304" pitchFamily="18" charset="0"/>
              </a:rPr>
              <a:t>Del 2022 venían dos diplomados en de Cuidado espiritual con el grupo de Visión Ágape, de Venezuela, que fueron 110 personas. Este grupo pago todo el diplomado en 2022 y el de estudios pastorales de Atlanta, los cuales también pagaron en el 2022 y fueron 10 personas.</a:t>
            </a:r>
          </a:p>
          <a:p>
            <a:pPr marL="0" lvl="0" indent="0">
              <a:buNone/>
            </a:pPr>
            <a:endParaRPr lang="en-US" sz="2000" dirty="0">
              <a:latin typeface="Times New Roman" panose="02020603050405020304" pitchFamily="18" charset="0"/>
              <a:cs typeface="Times New Roman" panose="02020603050405020304" pitchFamily="18" charset="0"/>
            </a:endParaRPr>
          </a:p>
          <a:p>
            <a:pPr lvl="0"/>
            <a:r>
              <a:rPr lang="es-ES" sz="2000" dirty="0">
                <a:latin typeface="Times New Roman" panose="02020603050405020304" pitchFamily="18" charset="0"/>
                <a:cs typeface="Times New Roman" panose="02020603050405020304" pitchFamily="18" charset="0"/>
              </a:rPr>
              <a:t>Se ofertaron diplomados, seminarios y los programas este año por las redes sociales, directamente con las denominaciones tales como:  IPUC, WESLEYAN, BAUTISTAS, ALIANZA, OTRAS IGLESIAS Y ORGANIZACIONES independientes, pero no pudieron completarse los grupos mínimos debido a la situación económica que ha sido un detonante este año en los programas de educación.</a:t>
            </a:r>
          </a:p>
          <a:p>
            <a:pPr marL="0" lvl="0" indent="0">
              <a:buNone/>
            </a:pPr>
            <a:endParaRPr lang="en-US" sz="2000" dirty="0">
              <a:latin typeface="Times New Roman" panose="02020603050405020304" pitchFamily="18" charset="0"/>
              <a:cs typeface="Times New Roman" panose="02020603050405020304" pitchFamily="18" charset="0"/>
            </a:endParaRPr>
          </a:p>
          <a:p>
            <a:r>
              <a:rPr lang="es-ES" sz="2000" dirty="0">
                <a:latin typeface="Times New Roman" panose="02020603050405020304" pitchFamily="18" charset="0"/>
                <a:cs typeface="Times New Roman" panose="02020603050405020304" pitchFamily="18" charset="0"/>
              </a:rPr>
              <a:t>Igual se ofertó los programas de E.T.D.H. en Música Góspel y Estudios Bíblicos y ministeriales y no se pudo tener el grupo mínimo para dar inicio.</a:t>
            </a:r>
          </a:p>
          <a:p>
            <a:pPr marL="0" indent="0">
              <a:buNone/>
            </a:pPr>
            <a:endParaRPr lang="en-US" sz="2000" dirty="0">
              <a:latin typeface="Times New Roman" panose="02020603050405020304" pitchFamily="18" charset="0"/>
              <a:cs typeface="Times New Roman" panose="02020603050405020304" pitchFamily="18" charset="0"/>
            </a:endParaRPr>
          </a:p>
          <a:p>
            <a:pPr lvl="0"/>
            <a:r>
              <a:rPr lang="es-ES" sz="2000" dirty="0">
                <a:latin typeface="Times New Roman" panose="02020603050405020304" pitchFamily="18" charset="0"/>
                <a:cs typeface="Times New Roman" panose="02020603050405020304" pitchFamily="18" charset="0"/>
              </a:rPr>
              <a:t>Se coordinó y realizó el Coloquio Internacional de Teología en la Unibautista, junto a un comité académico, logístico, técnico, administrativo se preparó en Coloquio y se realizó los días 2 y 3 de noviembre del 2023.</a:t>
            </a:r>
            <a:endParaRPr lang="en-US" sz="2000" dirty="0">
              <a:latin typeface="Times New Roman" panose="02020603050405020304" pitchFamily="18" charset="0"/>
              <a:cs typeface="Times New Roman" panose="02020603050405020304" pitchFamily="18" charset="0"/>
            </a:endParaRPr>
          </a:p>
          <a:p>
            <a:pPr marL="0" indent="0">
              <a:buNone/>
            </a:pPr>
            <a:endParaRPr lang="en-US" dirty="0"/>
          </a:p>
          <a:p>
            <a:pPr marL="0" indent="0" hangingPunct="0">
              <a:buNone/>
            </a:pPr>
            <a:endParaRPr lang="en-US" dirty="0"/>
          </a:p>
        </p:txBody>
      </p:sp>
    </p:spTree>
    <p:extLst>
      <p:ext uri="{BB962C8B-B14F-4D97-AF65-F5344CB8AC3E}">
        <p14:creationId xmlns:p14="http://schemas.microsoft.com/office/powerpoint/2010/main" val="1984338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FA3744-3651-6435-61C9-928DACD540DF}"/>
              </a:ext>
            </a:extLst>
          </p:cNvPr>
          <p:cNvSpPr txBox="1"/>
          <p:nvPr/>
        </p:nvSpPr>
        <p:spPr>
          <a:xfrm>
            <a:off x="3710152" y="430924"/>
            <a:ext cx="4666593" cy="523220"/>
          </a:xfrm>
          <a:prstGeom prst="rect">
            <a:avLst/>
          </a:prstGeom>
          <a:noFill/>
        </p:spPr>
        <p:txBody>
          <a:bodyPr wrap="square" rtlCol="0">
            <a:spAutoFit/>
          </a:bodyPr>
          <a:lstStyle/>
          <a:p>
            <a:pPr algn="ctr"/>
            <a:r>
              <a:rPr lang="es-CO" sz="2800" b="1" dirty="0"/>
              <a:t>ÁREA DE INVESTIGACIONES</a:t>
            </a:r>
          </a:p>
        </p:txBody>
      </p:sp>
      <p:graphicFrame>
        <p:nvGraphicFramePr>
          <p:cNvPr id="3" name="Objeto 2">
            <a:extLst>
              <a:ext uri="{FF2B5EF4-FFF2-40B4-BE49-F238E27FC236}">
                <a16:creationId xmlns:a16="http://schemas.microsoft.com/office/drawing/2014/main" id="{FF1B9E2F-4A95-2E46-3D5B-8F2028F08815}"/>
              </a:ext>
            </a:extLst>
          </p:cNvPr>
          <p:cNvGraphicFramePr>
            <a:graphicFrameLocks noChangeAspect="1"/>
          </p:cNvGraphicFramePr>
          <p:nvPr>
            <p:extLst>
              <p:ext uri="{D42A27DB-BD31-4B8C-83A1-F6EECF244321}">
                <p14:modId xmlns:p14="http://schemas.microsoft.com/office/powerpoint/2010/main" val="1047744347"/>
              </p:ext>
            </p:extLst>
          </p:nvPr>
        </p:nvGraphicFramePr>
        <p:xfrm>
          <a:off x="3310759" y="925088"/>
          <a:ext cx="6421819" cy="5807783"/>
        </p:xfrm>
        <a:graphic>
          <a:graphicData uri="http://schemas.openxmlformats.org/presentationml/2006/ole">
            <mc:AlternateContent xmlns:mc="http://schemas.openxmlformats.org/markup-compatibility/2006">
              <mc:Choice xmlns:v="urn:schemas-microsoft-com:vml" Requires="v">
                <p:oleObj spid="_x0000_s1030" name="Documento" r:id="rId3" imgW="5613400" imgH="6921500" progId="Word.Document.12">
                  <p:embed/>
                </p:oleObj>
              </mc:Choice>
              <mc:Fallback>
                <p:oleObj name="Documento" r:id="rId3" imgW="5613400" imgH="6921500" progId="Word.Document.12">
                  <p:embed/>
                  <p:pic>
                    <p:nvPicPr>
                      <p:cNvPr id="0" name=""/>
                      <p:cNvPicPr/>
                      <p:nvPr/>
                    </p:nvPicPr>
                    <p:blipFill>
                      <a:blip r:embed="rId4"/>
                      <a:stretch>
                        <a:fillRect/>
                      </a:stretch>
                    </p:blipFill>
                    <p:spPr>
                      <a:xfrm>
                        <a:off x="3310759" y="925088"/>
                        <a:ext cx="6421819" cy="5807783"/>
                      </a:xfrm>
                      <a:prstGeom prst="rect">
                        <a:avLst/>
                      </a:prstGeom>
                    </p:spPr>
                  </p:pic>
                </p:oleObj>
              </mc:Fallback>
            </mc:AlternateContent>
          </a:graphicData>
        </a:graphic>
      </p:graphicFrame>
    </p:spTree>
    <p:extLst>
      <p:ext uri="{BB962C8B-B14F-4D97-AF65-F5344CB8AC3E}">
        <p14:creationId xmlns:p14="http://schemas.microsoft.com/office/powerpoint/2010/main" val="3239374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4232" y="365125"/>
            <a:ext cx="9699568" cy="1325563"/>
          </a:xfrm>
        </p:spPr>
        <p:txBody>
          <a:bodyPr/>
          <a:lstStyle/>
          <a:p>
            <a:pPr algn="ctr"/>
            <a:r>
              <a:rPr lang="es-ES" dirty="0">
                <a:solidFill>
                  <a:schemeClr val="accent1">
                    <a:lumMod val="50000"/>
                  </a:schemeClr>
                </a:solidFill>
                <a:latin typeface="Times New Roman" panose="02020603050405020304" pitchFamily="18" charset="0"/>
                <a:cs typeface="Times New Roman" panose="02020603050405020304" pitchFamily="18" charset="0"/>
              </a:rPr>
              <a:t>Resumen Ejecutivo</a:t>
            </a:r>
            <a:endParaRPr lang="es-CO"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654232" y="1825625"/>
            <a:ext cx="9699567" cy="4351338"/>
          </a:xfrm>
        </p:spPr>
        <p:txBody>
          <a:bodyPr>
            <a:normAutofit lnSpcReduction="10000"/>
          </a:bodyPr>
          <a:lstStyle/>
          <a:p>
            <a:r>
              <a:rPr lang="es-CO" dirty="0">
                <a:latin typeface="Times New Roman" panose="02020603050405020304" pitchFamily="18" charset="0"/>
                <a:cs typeface="Times New Roman" panose="02020603050405020304" pitchFamily="18" charset="0"/>
              </a:rPr>
              <a:t>Fortalecimos y renovamos las relaciones con socios de la Unibautista en el exterior.</a:t>
            </a:r>
          </a:p>
          <a:p>
            <a:r>
              <a:rPr lang="es-CO" dirty="0">
                <a:latin typeface="Times New Roman" panose="02020603050405020304" pitchFamily="18" charset="0"/>
                <a:cs typeface="Times New Roman" panose="02020603050405020304" pitchFamily="18" charset="0"/>
              </a:rPr>
              <a:t>Respondimos a la crisis post-pandemia de la educación superior en Colombia ofreciendo facilidades para incentivar la matrícula, aunque los resultados no son todavía los esperados.</a:t>
            </a:r>
          </a:p>
          <a:p>
            <a:r>
              <a:rPr lang="es-CO" dirty="0">
                <a:latin typeface="Times New Roman" panose="02020603050405020304" pitchFamily="18" charset="0"/>
                <a:cs typeface="Times New Roman" panose="02020603050405020304" pitchFamily="18" charset="0"/>
              </a:rPr>
              <a:t>Continuamos con un buen promedio histórico de graduandos.</a:t>
            </a:r>
          </a:p>
          <a:p>
            <a:r>
              <a:rPr lang="es-CO" dirty="0">
                <a:latin typeface="Times New Roman" panose="02020603050405020304" pitchFamily="18" charset="0"/>
                <a:cs typeface="Times New Roman" panose="02020603050405020304" pitchFamily="18" charset="0"/>
              </a:rPr>
              <a:t>Desarrollamos el proceso de atención y acompañamiento a la población estudiantil y al talento humano.</a:t>
            </a:r>
          </a:p>
          <a:p>
            <a:r>
              <a:rPr lang="es-CO" dirty="0">
                <a:latin typeface="Times New Roman" panose="02020603050405020304" pitchFamily="18" charset="0"/>
                <a:cs typeface="Times New Roman" panose="02020603050405020304" pitchFamily="18" charset="0"/>
              </a:rPr>
              <a:t>Mejoramos nuestra acción de presencia y acercamiento a iglesias bautistas.</a:t>
            </a:r>
            <a:endParaRPr lang="es-CO" sz="1400" dirty="0">
              <a:latin typeface="Times New Roman" panose="02020603050405020304" pitchFamily="18" charset="0"/>
              <a:cs typeface="Times New Roman" panose="02020603050405020304" pitchFamily="18" charset="0"/>
            </a:endParaRPr>
          </a:p>
          <a:p>
            <a:endParaRPr lang="es-CO"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251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9423059-F3CD-D9A3-2D64-7F037904F0FB}"/>
              </a:ext>
            </a:extLst>
          </p:cNvPr>
          <p:cNvSpPr txBox="1"/>
          <p:nvPr/>
        </p:nvSpPr>
        <p:spPr>
          <a:xfrm>
            <a:off x="3754582" y="290945"/>
            <a:ext cx="4724400" cy="461665"/>
          </a:xfrm>
          <a:prstGeom prst="rect">
            <a:avLst/>
          </a:prstGeom>
          <a:noFill/>
        </p:spPr>
        <p:txBody>
          <a:bodyPr wrap="square" rtlCol="0">
            <a:spAutoFit/>
          </a:bodyPr>
          <a:lstStyle/>
          <a:p>
            <a:pPr algn="ctr"/>
            <a:r>
              <a:rPr lang="es-CO" sz="2400" b="1" dirty="0"/>
              <a:t>ÁREA DE INVESTIGACIONES</a:t>
            </a:r>
            <a:endParaRPr lang="es-CO" b="1" dirty="0"/>
          </a:p>
        </p:txBody>
      </p:sp>
      <p:graphicFrame>
        <p:nvGraphicFramePr>
          <p:cNvPr id="6" name="Objeto 5">
            <a:extLst>
              <a:ext uri="{FF2B5EF4-FFF2-40B4-BE49-F238E27FC236}">
                <a16:creationId xmlns:a16="http://schemas.microsoft.com/office/drawing/2014/main" id="{A4870BC8-B469-65D3-8A31-85FE234FB2FD}"/>
              </a:ext>
            </a:extLst>
          </p:cNvPr>
          <p:cNvGraphicFramePr>
            <a:graphicFrameLocks noChangeAspect="1"/>
          </p:cNvGraphicFramePr>
          <p:nvPr>
            <p:extLst>
              <p:ext uri="{D42A27DB-BD31-4B8C-83A1-F6EECF244321}">
                <p14:modId xmlns:p14="http://schemas.microsoft.com/office/powerpoint/2010/main" val="221827845"/>
              </p:ext>
            </p:extLst>
          </p:nvPr>
        </p:nvGraphicFramePr>
        <p:xfrm>
          <a:off x="2659117" y="1604962"/>
          <a:ext cx="7147035" cy="4743285"/>
        </p:xfrm>
        <a:graphic>
          <a:graphicData uri="http://schemas.openxmlformats.org/presentationml/2006/ole">
            <mc:AlternateContent xmlns:mc="http://schemas.openxmlformats.org/markup-compatibility/2006">
              <mc:Choice xmlns:v="urn:schemas-microsoft-com:vml" Requires="v">
                <p:oleObj spid="_x0000_s2054" name="Documento" r:id="rId3" imgW="5613400" imgH="3644900" progId="Word.Document.12">
                  <p:embed/>
                </p:oleObj>
              </mc:Choice>
              <mc:Fallback>
                <p:oleObj name="Documento" r:id="rId3" imgW="5613400" imgH="3644900" progId="Word.Document.12">
                  <p:embed/>
                  <p:pic>
                    <p:nvPicPr>
                      <p:cNvPr id="0" name=""/>
                      <p:cNvPicPr/>
                      <p:nvPr/>
                    </p:nvPicPr>
                    <p:blipFill>
                      <a:blip r:embed="rId4"/>
                      <a:stretch>
                        <a:fillRect/>
                      </a:stretch>
                    </p:blipFill>
                    <p:spPr>
                      <a:xfrm>
                        <a:off x="2659117" y="1604962"/>
                        <a:ext cx="7147035" cy="4743285"/>
                      </a:xfrm>
                      <a:prstGeom prst="rect">
                        <a:avLst/>
                      </a:prstGeom>
                    </p:spPr>
                  </p:pic>
                </p:oleObj>
              </mc:Fallback>
            </mc:AlternateContent>
          </a:graphicData>
        </a:graphic>
      </p:graphicFrame>
    </p:spTree>
    <p:extLst>
      <p:ext uri="{BB962C8B-B14F-4D97-AF65-F5344CB8AC3E}">
        <p14:creationId xmlns:p14="http://schemas.microsoft.com/office/powerpoint/2010/main" val="3213211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10567" y="0"/>
            <a:ext cx="9682942" cy="1325563"/>
          </a:xfrm>
        </p:spPr>
        <p:txBody>
          <a:bodyPr>
            <a:normAutofit/>
          </a:bodyPr>
          <a:lstStyle/>
          <a:p>
            <a:pPr algn="ctr"/>
            <a:r>
              <a:rPr lang="es-ES" sz="2000" b="1" dirty="0">
                <a:solidFill>
                  <a:schemeClr val="accent1">
                    <a:lumMod val="50000"/>
                  </a:schemeClr>
                </a:solidFill>
                <a:latin typeface="Times New Roman" panose="02020603050405020304" pitchFamily="18" charset="0"/>
                <a:cs typeface="Times New Roman" panose="02020603050405020304" pitchFamily="18" charset="0"/>
              </a:rPr>
              <a:t>Dirección Administrativa  </a:t>
            </a:r>
            <a:endParaRPr lang="es-CO" sz="2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Marcador de contenido 2"/>
          <p:cNvSpPr>
            <a:spLocks noGrp="1"/>
          </p:cNvSpPr>
          <p:nvPr>
            <p:ph idx="1"/>
          </p:nvPr>
        </p:nvSpPr>
        <p:spPr>
          <a:xfrm>
            <a:off x="1751245" y="947854"/>
            <a:ext cx="10035471" cy="5742878"/>
          </a:xfrm>
        </p:spPr>
        <p:txBody>
          <a:bodyPr>
            <a:normAutofit/>
          </a:bodyPr>
          <a:lstStyle/>
          <a:p>
            <a:pPr marL="0" indent="0">
              <a:lnSpc>
                <a:spcPct val="160000"/>
              </a:lnSpc>
              <a:buNone/>
            </a:pPr>
            <a:r>
              <a:rPr lang="pt-BR" sz="2000" b="1" dirty="0">
                <a:latin typeface="Times New Roman" panose="02020603050405020304" pitchFamily="18" charset="0"/>
                <a:cs typeface="Times New Roman" panose="02020603050405020304" pitchFamily="18" charset="0"/>
              </a:rPr>
              <a:t>TALENTO HUMANO</a:t>
            </a:r>
            <a:r>
              <a:rPr lang="pt-BR" sz="2000" dirty="0">
                <a:latin typeface="Times New Roman" panose="02020603050405020304" pitchFamily="18" charset="0"/>
                <a:cs typeface="Times New Roman" panose="02020603050405020304" pitchFamily="18" charset="0"/>
              </a:rPr>
              <a:t>: </a:t>
            </a:r>
          </a:p>
          <a:p>
            <a:pPr>
              <a:lnSpc>
                <a:spcPct val="160000"/>
              </a:lnSpc>
            </a:pPr>
            <a:r>
              <a:rPr lang="es-ES" sz="2000" b="1" dirty="0">
                <a:latin typeface="Times New Roman" panose="02020603050405020304" pitchFamily="18" charset="0"/>
                <a:cs typeface="Times New Roman" panose="02020603050405020304" pitchFamily="18" charset="0"/>
              </a:rPr>
              <a:t>Nómina, Seguridad Social, Parafiscales y Dotación, Sistema de Gestión en Seguridad y Salud en el Trabajo (SGSST)</a:t>
            </a:r>
            <a:r>
              <a:rPr lang="es-CO" sz="2000" b="1"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cs typeface="Times New Roman" panose="02020603050405020304" pitchFamily="18" charset="0"/>
              </a:rPr>
              <a:t>, </a:t>
            </a:r>
            <a:r>
              <a:rPr lang="es-CO" sz="2000" b="1" dirty="0">
                <a:latin typeface="Times New Roman" panose="02020603050405020304" pitchFamily="18" charset="0"/>
                <a:cs typeface="Times New Roman" panose="02020603050405020304" pitchFamily="18" charset="0"/>
              </a:rPr>
              <a:t>Aprendiz Sena: </a:t>
            </a:r>
            <a:r>
              <a:rPr lang="es-ES" sz="2000" b="1" dirty="0">
                <a:latin typeface="Times New Roman" panose="02020603050405020304" pitchFamily="18" charset="0"/>
                <a:cs typeface="Times New Roman" panose="02020603050405020304" pitchFamily="18" charset="0"/>
              </a:rPr>
              <a:t> </a:t>
            </a:r>
            <a:r>
              <a:rPr lang="es-ES" sz="2000" dirty="0">
                <a:latin typeface="Times New Roman" panose="02020603050405020304" pitchFamily="18" charset="0"/>
                <a:cs typeface="Times New Roman" panose="02020603050405020304" pitchFamily="18" charset="0"/>
              </a:rPr>
              <a:t>Se dio cumplimiento de acuerdo a lo establecido por la Ley.</a:t>
            </a:r>
            <a:endParaRPr lang="pt-BR" sz="2000" dirty="0">
              <a:latin typeface="Times New Roman" panose="02020603050405020304" pitchFamily="18" charset="0"/>
              <a:cs typeface="Times New Roman" panose="02020603050405020304" pitchFamily="18" charset="0"/>
            </a:endParaRPr>
          </a:p>
          <a:p>
            <a:pPr marL="0" indent="0" algn="ctr">
              <a:lnSpc>
                <a:spcPct val="160000"/>
              </a:lnSpc>
              <a:buNone/>
            </a:pPr>
            <a:r>
              <a:rPr lang="es-ES" sz="2000" b="1" dirty="0">
                <a:latin typeface="Times New Roman" panose="02020603050405020304" pitchFamily="18" charset="0"/>
                <a:cs typeface="Times New Roman" panose="02020603050405020304" pitchFamily="18" charset="0"/>
              </a:rPr>
              <a:t>Se continuó con las siguientes medidas, que se tomaron en el año 2023:</a:t>
            </a:r>
          </a:p>
          <a:p>
            <a:pPr marL="0" indent="0">
              <a:lnSpc>
                <a:spcPct val="160000"/>
              </a:lnSpc>
              <a:buNone/>
            </a:pPr>
            <a:r>
              <a:rPr lang="es-ES" sz="2000" dirty="0">
                <a:latin typeface="Times New Roman" panose="02020603050405020304" pitchFamily="18" charset="0"/>
                <a:cs typeface="Times New Roman" panose="02020603050405020304" pitchFamily="18" charset="0"/>
              </a:rPr>
              <a:t>• El pago de nómina y contratos por servicios se realiza de manera quincenal, a solicitud de los colaboradores de retornar al sistema de pago anterior.</a:t>
            </a:r>
          </a:p>
          <a:p>
            <a:pPr marL="0" lvl="0" indent="0">
              <a:lnSpc>
                <a:spcPct val="160000"/>
              </a:lnSpc>
              <a:buNone/>
            </a:pPr>
            <a:r>
              <a:rPr lang="es-ES" sz="2000" dirty="0">
                <a:latin typeface="Times New Roman" panose="02020603050405020304" pitchFamily="18" charset="0"/>
                <a:cs typeface="Times New Roman" panose="02020603050405020304" pitchFamily="18" charset="0"/>
              </a:rPr>
              <a:t>• </a:t>
            </a:r>
            <a:r>
              <a:rPr lang="es-CO" sz="2100" dirty="0">
                <a:latin typeface="Times New Roman" panose="02020603050405020304" pitchFamily="18" charset="0"/>
                <a:cs typeface="Times New Roman" panose="02020603050405020304" pitchFamily="18" charset="0"/>
              </a:rPr>
              <a:t>El cargo de Vicerrectoría se inició el 01 de junio de 2023 y el de Dirección Administrativa desde el 02 de enero de 2023.</a:t>
            </a:r>
          </a:p>
          <a:p>
            <a:pPr marL="0" indent="0">
              <a:lnSpc>
                <a:spcPct val="160000"/>
              </a:lnSpc>
              <a:buNone/>
            </a:pPr>
            <a:r>
              <a:rPr lang="es-ES" sz="2000" dirty="0">
                <a:latin typeface="Times New Roman" panose="02020603050405020304" pitchFamily="18" charset="0"/>
                <a:cs typeface="Times New Roman" panose="02020603050405020304" pitchFamily="18" charset="0"/>
              </a:rPr>
              <a:t>•Se logro unificar el grupo de colaboradores al sistema de cumplimiento presencial.</a:t>
            </a:r>
          </a:p>
          <a:p>
            <a:pPr marL="0" indent="0">
              <a:buNone/>
            </a:pPr>
            <a:endParaRPr lang="es-CO"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609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AC9CDB-FAB9-16C3-B3C9-624D2B9462CB}"/>
              </a:ext>
            </a:extLst>
          </p:cNvPr>
          <p:cNvSpPr>
            <a:spLocks noGrp="1"/>
          </p:cNvSpPr>
          <p:nvPr>
            <p:ph type="title"/>
          </p:nvPr>
        </p:nvSpPr>
        <p:spPr>
          <a:xfrm>
            <a:off x="2141034" y="365125"/>
            <a:ext cx="9212766" cy="1325563"/>
          </a:xfrm>
        </p:spPr>
        <p:txBody>
          <a:bodyPr/>
          <a:lstStyle/>
          <a:p>
            <a:r>
              <a:rPr lang="es-CO" dirty="0"/>
              <a:t>Dirección Administrativa</a:t>
            </a:r>
          </a:p>
        </p:txBody>
      </p:sp>
      <p:sp>
        <p:nvSpPr>
          <p:cNvPr id="3" name="Marcador de contenido 2">
            <a:extLst>
              <a:ext uri="{FF2B5EF4-FFF2-40B4-BE49-F238E27FC236}">
                <a16:creationId xmlns:a16="http://schemas.microsoft.com/office/drawing/2014/main" id="{D398DF2D-B5C2-714F-9734-AA7F485463F2}"/>
              </a:ext>
            </a:extLst>
          </p:cNvPr>
          <p:cNvSpPr>
            <a:spLocks noGrp="1"/>
          </p:cNvSpPr>
          <p:nvPr>
            <p:ph idx="1"/>
          </p:nvPr>
        </p:nvSpPr>
        <p:spPr>
          <a:xfrm>
            <a:off x="1817648" y="1494263"/>
            <a:ext cx="9536151" cy="4998612"/>
          </a:xfrm>
        </p:spPr>
        <p:txBody>
          <a:bodyPr>
            <a:normAutofit fontScale="55000" lnSpcReduction="20000"/>
          </a:bodyPr>
          <a:lstStyle/>
          <a:p>
            <a:pPr marL="0" indent="0">
              <a:buNone/>
            </a:pPr>
            <a:r>
              <a:rPr lang="es-ES" sz="3400" b="1" dirty="0">
                <a:latin typeface="Times New Roman" panose="02020603050405020304" pitchFamily="18" charset="0"/>
                <a:cs typeface="Times New Roman" panose="02020603050405020304" pitchFamily="18" charset="0"/>
              </a:rPr>
              <a:t>ESPACIOS</a:t>
            </a:r>
          </a:p>
          <a:p>
            <a:pPr>
              <a:lnSpc>
                <a:spcPct val="120000"/>
              </a:lnSpc>
            </a:pPr>
            <a:r>
              <a:rPr lang="es-ES" sz="3400" dirty="0">
                <a:latin typeface="Times New Roman" panose="02020603050405020304" pitchFamily="18" charset="0"/>
                <a:cs typeface="Times New Roman" panose="02020603050405020304" pitchFamily="18" charset="0"/>
              </a:rPr>
              <a:t>Los ingresos por espacios se han ido incrementando; actualmente hay siete Iglesias Cristianas que nos dan una donación por el espacio, dos Escuelas de Fútbol, Colegio Américas Unidas alquila zonas verdes, alquiler para antena Tigo.</a:t>
            </a:r>
          </a:p>
          <a:p>
            <a:pPr>
              <a:lnSpc>
                <a:spcPct val="120000"/>
              </a:lnSpc>
            </a:pPr>
            <a:r>
              <a:rPr lang="es-ES" sz="3400" dirty="0">
                <a:latin typeface="Times New Roman" panose="02020603050405020304" pitchFamily="18" charset="0"/>
                <a:cs typeface="Times New Roman" panose="02020603050405020304" pitchFamily="18" charset="0"/>
              </a:rPr>
              <a:t>La casa No.1 que se alquilaba para eventos se decidió arrendar porque así genere un ingreso permanente, la misma decisión se ha tomado con algunos apartamentos, en todo caso un requisito esencial es que sean cristianos reconocidos y que puedan pagar lo que se pide.</a:t>
            </a:r>
          </a:p>
          <a:p>
            <a:pPr>
              <a:lnSpc>
                <a:spcPct val="120000"/>
              </a:lnSpc>
            </a:pPr>
            <a:r>
              <a:rPr lang="es-ES" sz="3400" dirty="0">
                <a:latin typeface="Times New Roman" panose="02020603050405020304" pitchFamily="18" charset="0"/>
                <a:cs typeface="Times New Roman" panose="02020603050405020304" pitchFamily="18" charset="0"/>
              </a:rPr>
              <a:t>Alquiler de espacios a entidades cristianas para eventos o retiros. </a:t>
            </a:r>
            <a:r>
              <a:rPr lang="es-ES" sz="3400" dirty="0" err="1">
                <a:latin typeface="Times New Roman" panose="02020603050405020304" pitchFamily="18" charset="0"/>
                <a:cs typeface="Times New Roman" panose="02020603050405020304" pitchFamily="18" charset="0"/>
              </a:rPr>
              <a:t>Justapaz</a:t>
            </a:r>
            <a:r>
              <a:rPr lang="es-ES" sz="3400" dirty="0">
                <a:latin typeface="Times New Roman" panose="02020603050405020304" pitchFamily="18" charset="0"/>
                <a:cs typeface="Times New Roman" panose="02020603050405020304" pitchFamily="18" charset="0"/>
              </a:rPr>
              <a:t>, Paz y Esperanza, Movimiento Misionero Mundial, Retiro pastoral DBC/Unibautista, entre otros.</a:t>
            </a:r>
          </a:p>
          <a:p>
            <a:pPr marL="0" indent="0">
              <a:lnSpc>
                <a:spcPct val="120000"/>
              </a:lnSpc>
              <a:buNone/>
            </a:pPr>
            <a:r>
              <a:rPr lang="pt-BR" sz="3400" b="1" dirty="0">
                <a:latin typeface="Times New Roman" panose="02020603050405020304" pitchFamily="18" charset="0"/>
                <a:cs typeface="Times New Roman" panose="02020603050405020304" pitchFamily="18" charset="0"/>
              </a:rPr>
              <a:t>REQUERIMIENTOS ENTES EXTERNOS</a:t>
            </a:r>
          </a:p>
          <a:p>
            <a:pPr>
              <a:lnSpc>
                <a:spcPct val="120000"/>
              </a:lnSpc>
            </a:pPr>
            <a:r>
              <a:rPr lang="es-ES" sz="3400" dirty="0">
                <a:latin typeface="Times New Roman" panose="02020603050405020304" pitchFamily="18" charset="0"/>
                <a:cs typeface="Times New Roman" panose="02020603050405020304" pitchFamily="18" charset="0"/>
              </a:rPr>
              <a:t>Concepto Sanitario Secretaria de Salud, Certificado de Seguridad Bomberos, Vertimientos al Alcantarillado- EMCALI- DAGMA, Plan de Gestión Integral de Residuos Sólidos (PGIRS) </a:t>
            </a:r>
            <a:r>
              <a:rPr lang="es-ES" sz="3400" dirty="0" err="1">
                <a:latin typeface="Times New Roman" panose="02020603050405020304" pitchFamily="18" charset="0"/>
                <a:cs typeface="Times New Roman" panose="02020603050405020304" pitchFamily="18" charset="0"/>
              </a:rPr>
              <a:t>Dagma</a:t>
            </a:r>
            <a:r>
              <a:rPr lang="es-ES" sz="3400" dirty="0">
                <a:latin typeface="Times New Roman" panose="02020603050405020304" pitchFamily="18" charset="0"/>
                <a:cs typeface="Times New Roman" panose="02020603050405020304" pitchFamily="18" charset="0"/>
              </a:rPr>
              <a:t>, Propiedad Intelectual y Derechos de Autor, Registro Nacional de Bases de Datos, Archivo Documental, Fumigación, Tanques de almacenamiento de agua se cumplió con normas establecidas.</a:t>
            </a:r>
            <a:endParaRPr lang="pt-BR" sz="3400" dirty="0">
              <a:latin typeface="Times New Roman" panose="02020603050405020304" pitchFamily="18" charset="0"/>
              <a:cs typeface="Times New Roman" panose="02020603050405020304" pitchFamily="18" charset="0"/>
            </a:endParaRPr>
          </a:p>
          <a:p>
            <a:pPr marL="0" indent="0">
              <a:buNone/>
            </a:pPr>
            <a:endParaRPr lang="es-ES" sz="2800" dirty="0">
              <a:latin typeface="Times New Roman" panose="02020603050405020304" pitchFamily="18" charset="0"/>
              <a:cs typeface="Times New Roman" panose="02020603050405020304" pitchFamily="18" charset="0"/>
            </a:endParaRPr>
          </a:p>
          <a:p>
            <a:endParaRPr lang="es-CO" dirty="0"/>
          </a:p>
        </p:txBody>
      </p:sp>
    </p:spTree>
    <p:extLst>
      <p:ext uri="{BB962C8B-B14F-4D97-AF65-F5344CB8AC3E}">
        <p14:creationId xmlns:p14="http://schemas.microsoft.com/office/powerpoint/2010/main" val="86267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80906" y="-324495"/>
            <a:ext cx="9682942" cy="1325563"/>
          </a:xfrm>
        </p:spPr>
        <p:txBody>
          <a:bodyPr>
            <a:normAutofit/>
          </a:bodyPr>
          <a:lstStyle/>
          <a:p>
            <a:pPr algn="ctr"/>
            <a:r>
              <a:rPr lang="es-ES" sz="2000" b="1" dirty="0">
                <a:solidFill>
                  <a:schemeClr val="accent1">
                    <a:lumMod val="50000"/>
                  </a:schemeClr>
                </a:solidFill>
                <a:latin typeface="Times New Roman" panose="02020603050405020304" pitchFamily="18" charset="0"/>
                <a:cs typeface="Times New Roman" panose="02020603050405020304" pitchFamily="18" charset="0"/>
              </a:rPr>
              <a:t>Dirección Administrativa  </a:t>
            </a:r>
            <a:endParaRPr lang="es-CO" sz="2000"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2" name="Objeto 1"/>
          <p:cNvGraphicFramePr>
            <a:graphicFrameLocks noChangeAspect="1"/>
          </p:cNvGraphicFramePr>
          <p:nvPr/>
        </p:nvGraphicFramePr>
        <p:xfrm>
          <a:off x="3300496" y="823244"/>
          <a:ext cx="6818863" cy="3783001"/>
        </p:xfrm>
        <a:graphic>
          <a:graphicData uri="http://schemas.openxmlformats.org/presentationml/2006/ole">
            <mc:AlternateContent xmlns:mc="http://schemas.openxmlformats.org/markup-compatibility/2006">
              <mc:Choice xmlns:v="urn:schemas-microsoft-com:vml" Requires="v">
                <p:oleObj spid="_x0000_s3078" name="Hoja de cálculo" r:id="rId4" imgW="5021670" imgH="4747374" progId="Excel.Sheet.12">
                  <p:embed/>
                </p:oleObj>
              </mc:Choice>
              <mc:Fallback>
                <p:oleObj name="Hoja de cálculo" r:id="rId4" imgW="5021670" imgH="4747374" progId="Excel.Sheet.12">
                  <p:embed/>
                  <p:pic>
                    <p:nvPicPr>
                      <p:cNvPr id="2" name="Objeto 1"/>
                      <p:cNvPicPr/>
                      <p:nvPr/>
                    </p:nvPicPr>
                    <p:blipFill>
                      <a:blip r:embed="rId5"/>
                      <a:stretch>
                        <a:fillRect/>
                      </a:stretch>
                    </p:blipFill>
                    <p:spPr>
                      <a:xfrm>
                        <a:off x="3300496" y="823244"/>
                        <a:ext cx="6818863" cy="3783001"/>
                      </a:xfrm>
                      <a:prstGeom prst="rect">
                        <a:avLst/>
                      </a:prstGeom>
                    </p:spPr>
                  </p:pic>
                </p:oleObj>
              </mc:Fallback>
            </mc:AlternateContent>
          </a:graphicData>
        </a:graphic>
      </p:graphicFrame>
      <p:sp>
        <p:nvSpPr>
          <p:cNvPr id="3" name="Rectángulo 2"/>
          <p:cNvSpPr/>
          <p:nvPr/>
        </p:nvSpPr>
        <p:spPr>
          <a:xfrm>
            <a:off x="2725783" y="4779871"/>
            <a:ext cx="8055427" cy="1948226"/>
          </a:xfrm>
          <a:prstGeom prst="rect">
            <a:avLst/>
          </a:prstGeom>
        </p:spPr>
        <p:txBody>
          <a:bodyPr wrap="square">
            <a:spAutoFit/>
          </a:bodyPr>
          <a:lstStyle/>
          <a:p>
            <a:pPr>
              <a:lnSpc>
                <a:spcPct val="170000"/>
              </a:lnSpc>
            </a:pPr>
            <a:r>
              <a:rPr lang="es-ES" b="1" dirty="0">
                <a:latin typeface="Times New Roman" panose="02020603050405020304" pitchFamily="18" charset="0"/>
                <a:cs typeface="Times New Roman" panose="02020603050405020304" pitchFamily="18" charset="0"/>
              </a:rPr>
              <a:t>IMPUESTO PREDIAL UNIFICADO</a:t>
            </a:r>
            <a:endParaRPr lang="es-ES" dirty="0">
              <a:latin typeface="Times New Roman" panose="02020603050405020304" pitchFamily="18" charset="0"/>
              <a:cs typeface="Times New Roman" panose="02020603050405020304" pitchFamily="18" charset="0"/>
            </a:endParaRPr>
          </a:p>
          <a:p>
            <a:pPr algn="just"/>
            <a:r>
              <a:rPr lang="es-CO" dirty="0">
                <a:latin typeface="Times New Roman" panose="02020603050405020304" pitchFamily="18" charset="0"/>
                <a:cs typeface="Times New Roman" panose="02020603050405020304" pitchFamily="18" charset="0"/>
              </a:rPr>
              <a:t>A partir de enero de 2023 se presentaron todos los documentos para lograr la exoneración y/o exclusión como Bien de Interés Cultural de Conservación Tipo 2, toda vez que no se puede solicitar la exoneración como dedicación al Culto, por estar funcionando la Unibautista. Estamos a la espera de Resolución del Consejo Municipal.</a:t>
            </a:r>
          </a:p>
        </p:txBody>
      </p:sp>
    </p:spTree>
    <p:extLst>
      <p:ext uri="{BB962C8B-B14F-4D97-AF65-F5344CB8AC3E}">
        <p14:creationId xmlns:p14="http://schemas.microsoft.com/office/powerpoint/2010/main" val="1581218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EF6CE7-31B5-310D-BA2F-F1FF9EC0DDF0}"/>
              </a:ext>
            </a:extLst>
          </p:cNvPr>
          <p:cNvSpPr txBox="1"/>
          <p:nvPr/>
        </p:nvSpPr>
        <p:spPr>
          <a:xfrm>
            <a:off x="3605048" y="567559"/>
            <a:ext cx="5065986" cy="584775"/>
          </a:xfrm>
          <a:prstGeom prst="rect">
            <a:avLst/>
          </a:prstGeom>
          <a:noFill/>
        </p:spPr>
        <p:txBody>
          <a:bodyPr wrap="square" rtlCol="0">
            <a:spAutoFit/>
          </a:bodyPr>
          <a:lstStyle/>
          <a:p>
            <a:pPr algn="ctr"/>
            <a:r>
              <a:rPr lang="es-CO" sz="3200" b="1" dirty="0"/>
              <a:t>RESUMEN FINANCIERO </a:t>
            </a:r>
            <a:endParaRPr lang="es-CO" b="1" dirty="0"/>
          </a:p>
        </p:txBody>
      </p:sp>
      <p:pic>
        <p:nvPicPr>
          <p:cNvPr id="4" name="Imagen 3"/>
          <p:cNvPicPr>
            <a:picLocks noChangeAspect="1"/>
          </p:cNvPicPr>
          <p:nvPr/>
        </p:nvPicPr>
        <p:blipFill>
          <a:blip r:embed="rId2"/>
          <a:stretch>
            <a:fillRect/>
          </a:stretch>
        </p:blipFill>
        <p:spPr>
          <a:xfrm>
            <a:off x="1640911" y="1377863"/>
            <a:ext cx="10283868" cy="5223353"/>
          </a:xfrm>
          <a:prstGeom prst="rect">
            <a:avLst/>
          </a:prstGeom>
        </p:spPr>
      </p:pic>
    </p:spTree>
    <p:extLst>
      <p:ext uri="{BB962C8B-B14F-4D97-AF65-F5344CB8AC3E}">
        <p14:creationId xmlns:p14="http://schemas.microsoft.com/office/powerpoint/2010/main" val="2426523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24135" y="325736"/>
            <a:ext cx="1603511" cy="433616"/>
          </a:xfrm>
          <a:custGeom>
            <a:avLst/>
            <a:gdLst/>
            <a:ahLst/>
            <a:cxnLst/>
            <a:rect l="l" t="t" r="r" b="b"/>
            <a:pathLst>
              <a:path w="1710412" h="462524">
                <a:moveTo>
                  <a:pt x="0" y="0"/>
                </a:moveTo>
                <a:lnTo>
                  <a:pt x="1710412" y="0"/>
                </a:lnTo>
                <a:lnTo>
                  <a:pt x="1710412" y="462523"/>
                </a:lnTo>
                <a:lnTo>
                  <a:pt x="0" y="462523"/>
                </a:lnTo>
                <a:lnTo>
                  <a:pt x="0" y="0"/>
                </a:lnTo>
                <a:close/>
              </a:path>
            </a:pathLst>
          </a:custGeom>
          <a:blipFill>
            <a:blip r:embed="rId2"/>
            <a:stretch>
              <a:fillRect/>
            </a:stretch>
          </a:blipFill>
        </p:spPr>
        <p:txBody>
          <a:bodyPr/>
          <a:lstStyle/>
          <a:p>
            <a:pPr defTabSz="857250"/>
            <a:endParaRPr lang="es-CO" sz="1688">
              <a:solidFill>
                <a:prstClr val="black"/>
              </a:solidFill>
              <a:latin typeface="Calibri"/>
            </a:endParaRPr>
          </a:p>
        </p:txBody>
      </p:sp>
      <p:grpSp>
        <p:nvGrpSpPr>
          <p:cNvPr id="3" name="Group 3"/>
          <p:cNvGrpSpPr/>
          <p:nvPr/>
        </p:nvGrpSpPr>
        <p:grpSpPr>
          <a:xfrm>
            <a:off x="2085371" y="2471104"/>
            <a:ext cx="2967553" cy="1826028"/>
            <a:chOff x="0" y="0"/>
            <a:chExt cx="1366249" cy="840696"/>
          </a:xfrm>
        </p:grpSpPr>
        <p:sp>
          <p:nvSpPr>
            <p:cNvPr id="4" name="Freeform 4"/>
            <p:cNvSpPr/>
            <p:nvPr/>
          </p:nvSpPr>
          <p:spPr>
            <a:xfrm>
              <a:off x="0" y="0"/>
              <a:ext cx="1366249" cy="840696"/>
            </a:xfrm>
            <a:custGeom>
              <a:avLst/>
              <a:gdLst/>
              <a:ahLst/>
              <a:cxnLst/>
              <a:rect l="l" t="t" r="r" b="b"/>
              <a:pathLst>
                <a:path w="1366249" h="840696">
                  <a:moveTo>
                    <a:pt x="14675" y="0"/>
                  </a:moveTo>
                  <a:lnTo>
                    <a:pt x="1351574" y="0"/>
                  </a:lnTo>
                  <a:cubicBezTo>
                    <a:pt x="1355466" y="0"/>
                    <a:pt x="1359199" y="1546"/>
                    <a:pt x="1361951" y="4298"/>
                  </a:cubicBezTo>
                  <a:cubicBezTo>
                    <a:pt x="1364703" y="7050"/>
                    <a:pt x="1366249" y="10783"/>
                    <a:pt x="1366249" y="14675"/>
                  </a:cubicBezTo>
                  <a:lnTo>
                    <a:pt x="1366249" y="826021"/>
                  </a:lnTo>
                  <a:cubicBezTo>
                    <a:pt x="1366249" y="834125"/>
                    <a:pt x="1359679" y="840696"/>
                    <a:pt x="1351574" y="840696"/>
                  </a:cubicBezTo>
                  <a:lnTo>
                    <a:pt x="14675" y="840696"/>
                  </a:lnTo>
                  <a:cubicBezTo>
                    <a:pt x="6570" y="840696"/>
                    <a:pt x="0" y="834125"/>
                    <a:pt x="0" y="826021"/>
                  </a:cubicBezTo>
                  <a:lnTo>
                    <a:pt x="0" y="14675"/>
                  </a:lnTo>
                  <a:cubicBezTo>
                    <a:pt x="0" y="6570"/>
                    <a:pt x="6570" y="0"/>
                    <a:pt x="14675" y="0"/>
                  </a:cubicBezTo>
                  <a:close/>
                </a:path>
              </a:pathLst>
            </a:custGeom>
            <a:solidFill>
              <a:srgbClr val="030835"/>
            </a:solidFill>
            <a:ln cap="sq">
              <a:noFill/>
              <a:prstDash val="solid"/>
              <a:miter/>
            </a:ln>
          </p:spPr>
          <p:txBody>
            <a:bodyPr/>
            <a:lstStyle/>
            <a:p>
              <a:pPr defTabSz="857250"/>
              <a:endParaRPr lang="es-CO" sz="1688">
                <a:solidFill>
                  <a:prstClr val="black"/>
                </a:solidFill>
                <a:latin typeface="Calibri"/>
              </a:endParaRPr>
            </a:p>
          </p:txBody>
        </p:sp>
        <p:sp>
          <p:nvSpPr>
            <p:cNvPr id="5" name="TextBox 5"/>
            <p:cNvSpPr txBox="1"/>
            <p:nvPr/>
          </p:nvSpPr>
          <p:spPr>
            <a:xfrm>
              <a:off x="0" y="-28575"/>
              <a:ext cx="1366249" cy="869271"/>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pic>
        <p:nvPicPr>
          <p:cNvPr id="6" name="Picture 6"/>
          <p:cNvPicPr>
            <a:picLocks noChangeAspect="1"/>
          </p:cNvPicPr>
          <p:nvPr/>
        </p:nvPicPr>
        <p:blipFill>
          <a:blip r:embed="rId3"/>
          <a:stretch>
            <a:fillRect/>
          </a:stretch>
        </p:blipFill>
        <p:spPr>
          <a:xfrm>
            <a:off x="2144834" y="2468920"/>
            <a:ext cx="2466488" cy="1675683"/>
          </a:xfrm>
          <a:prstGeom prst="rect">
            <a:avLst/>
          </a:prstGeom>
        </p:spPr>
      </p:pic>
      <p:grpSp>
        <p:nvGrpSpPr>
          <p:cNvPr id="7" name="Group 7"/>
          <p:cNvGrpSpPr/>
          <p:nvPr/>
        </p:nvGrpSpPr>
        <p:grpSpPr>
          <a:xfrm>
            <a:off x="1899041" y="933813"/>
            <a:ext cx="3390778" cy="1473977"/>
            <a:chOff x="0" y="0"/>
            <a:chExt cx="1373986" cy="597274"/>
          </a:xfrm>
        </p:grpSpPr>
        <p:sp>
          <p:nvSpPr>
            <p:cNvPr id="8" name="Freeform 8"/>
            <p:cNvSpPr/>
            <p:nvPr/>
          </p:nvSpPr>
          <p:spPr>
            <a:xfrm>
              <a:off x="0" y="0"/>
              <a:ext cx="1373986" cy="597274"/>
            </a:xfrm>
            <a:custGeom>
              <a:avLst/>
              <a:gdLst/>
              <a:ahLst/>
              <a:cxnLst/>
              <a:rect l="l" t="t" r="r" b="b"/>
              <a:pathLst>
                <a:path w="1373986" h="597274">
                  <a:moveTo>
                    <a:pt x="12843" y="0"/>
                  </a:moveTo>
                  <a:lnTo>
                    <a:pt x="1361143" y="0"/>
                  </a:lnTo>
                  <a:cubicBezTo>
                    <a:pt x="1364549" y="0"/>
                    <a:pt x="1367816" y="1353"/>
                    <a:pt x="1370225" y="3762"/>
                  </a:cubicBezTo>
                  <a:cubicBezTo>
                    <a:pt x="1372633" y="6170"/>
                    <a:pt x="1373986" y="9437"/>
                    <a:pt x="1373986" y="12843"/>
                  </a:cubicBezTo>
                  <a:lnTo>
                    <a:pt x="1373986" y="584431"/>
                  </a:lnTo>
                  <a:cubicBezTo>
                    <a:pt x="1373986" y="587837"/>
                    <a:pt x="1372633" y="591104"/>
                    <a:pt x="1370225" y="593513"/>
                  </a:cubicBezTo>
                  <a:cubicBezTo>
                    <a:pt x="1367816" y="595921"/>
                    <a:pt x="1364549" y="597274"/>
                    <a:pt x="1361143" y="597274"/>
                  </a:cubicBezTo>
                  <a:lnTo>
                    <a:pt x="12843" y="597274"/>
                  </a:lnTo>
                  <a:cubicBezTo>
                    <a:pt x="9437" y="597274"/>
                    <a:pt x="6170" y="595921"/>
                    <a:pt x="3762" y="593513"/>
                  </a:cubicBezTo>
                  <a:cubicBezTo>
                    <a:pt x="1353" y="591104"/>
                    <a:pt x="0" y="587837"/>
                    <a:pt x="0" y="584431"/>
                  </a:cubicBezTo>
                  <a:lnTo>
                    <a:pt x="0" y="12843"/>
                  </a:lnTo>
                  <a:cubicBezTo>
                    <a:pt x="0" y="9437"/>
                    <a:pt x="1353" y="6170"/>
                    <a:pt x="3762" y="3762"/>
                  </a:cubicBezTo>
                  <a:cubicBezTo>
                    <a:pt x="6170" y="1353"/>
                    <a:pt x="9437" y="0"/>
                    <a:pt x="12843" y="0"/>
                  </a:cubicBezTo>
                  <a:close/>
                </a:path>
              </a:pathLst>
            </a:custGeom>
            <a:solidFill>
              <a:srgbClr val="ECE9EB"/>
            </a:solidFill>
            <a:ln cap="sq">
              <a:noFill/>
              <a:prstDash val="solid"/>
              <a:miter/>
            </a:ln>
          </p:spPr>
          <p:txBody>
            <a:bodyPr/>
            <a:lstStyle/>
            <a:p>
              <a:pPr defTabSz="857250"/>
              <a:endParaRPr lang="es-CO" sz="1688">
                <a:solidFill>
                  <a:prstClr val="black"/>
                </a:solidFill>
                <a:latin typeface="Calibri"/>
              </a:endParaRPr>
            </a:p>
          </p:txBody>
        </p:sp>
        <p:sp>
          <p:nvSpPr>
            <p:cNvPr id="9" name="TextBox 9"/>
            <p:cNvSpPr txBox="1"/>
            <p:nvPr/>
          </p:nvSpPr>
          <p:spPr>
            <a:xfrm>
              <a:off x="0" y="-28575"/>
              <a:ext cx="1373986" cy="625849"/>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sp>
        <p:nvSpPr>
          <p:cNvPr id="10" name="Freeform 10"/>
          <p:cNvSpPr/>
          <p:nvPr/>
        </p:nvSpPr>
        <p:spPr>
          <a:xfrm>
            <a:off x="1899041" y="1088276"/>
            <a:ext cx="478140" cy="370559"/>
          </a:xfrm>
          <a:custGeom>
            <a:avLst/>
            <a:gdLst/>
            <a:ahLst/>
            <a:cxnLst/>
            <a:rect l="l" t="t" r="r" b="b"/>
            <a:pathLst>
              <a:path w="510016" h="395263">
                <a:moveTo>
                  <a:pt x="0" y="0"/>
                </a:moveTo>
                <a:lnTo>
                  <a:pt x="510017" y="0"/>
                </a:lnTo>
                <a:lnTo>
                  <a:pt x="510017" y="395263"/>
                </a:lnTo>
                <a:lnTo>
                  <a:pt x="0" y="395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857250"/>
            <a:endParaRPr lang="es-CO" sz="1688">
              <a:solidFill>
                <a:prstClr val="black"/>
              </a:solidFill>
              <a:latin typeface="Calibri"/>
            </a:endParaRPr>
          </a:p>
        </p:txBody>
      </p:sp>
      <p:grpSp>
        <p:nvGrpSpPr>
          <p:cNvPr id="11" name="Group 11"/>
          <p:cNvGrpSpPr/>
          <p:nvPr/>
        </p:nvGrpSpPr>
        <p:grpSpPr>
          <a:xfrm>
            <a:off x="5396976" y="989553"/>
            <a:ext cx="4703882" cy="3419959"/>
            <a:chOff x="0" y="0"/>
            <a:chExt cx="1903772" cy="1384138"/>
          </a:xfrm>
        </p:grpSpPr>
        <p:sp>
          <p:nvSpPr>
            <p:cNvPr id="12" name="Freeform 12"/>
            <p:cNvSpPr/>
            <p:nvPr/>
          </p:nvSpPr>
          <p:spPr>
            <a:xfrm>
              <a:off x="0" y="0"/>
              <a:ext cx="1903772" cy="1384138"/>
            </a:xfrm>
            <a:custGeom>
              <a:avLst/>
              <a:gdLst/>
              <a:ahLst/>
              <a:cxnLst/>
              <a:rect l="l" t="t" r="r" b="b"/>
              <a:pathLst>
                <a:path w="1903772" h="1384138">
                  <a:moveTo>
                    <a:pt x="21602" y="0"/>
                  </a:moveTo>
                  <a:lnTo>
                    <a:pt x="1882170" y="0"/>
                  </a:lnTo>
                  <a:cubicBezTo>
                    <a:pt x="1894101" y="0"/>
                    <a:pt x="1903772" y="9671"/>
                    <a:pt x="1903772" y="21602"/>
                  </a:cubicBezTo>
                  <a:lnTo>
                    <a:pt x="1903772" y="1362536"/>
                  </a:lnTo>
                  <a:cubicBezTo>
                    <a:pt x="1903772" y="1374467"/>
                    <a:pt x="1894101" y="1384138"/>
                    <a:pt x="1882170" y="1384138"/>
                  </a:cubicBezTo>
                  <a:lnTo>
                    <a:pt x="21602" y="1384138"/>
                  </a:lnTo>
                  <a:cubicBezTo>
                    <a:pt x="9671" y="1384138"/>
                    <a:pt x="0" y="1374467"/>
                    <a:pt x="0" y="1362536"/>
                  </a:cubicBezTo>
                  <a:lnTo>
                    <a:pt x="0" y="21602"/>
                  </a:lnTo>
                  <a:cubicBezTo>
                    <a:pt x="0" y="9671"/>
                    <a:pt x="9671" y="0"/>
                    <a:pt x="21602"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13" name="TextBox 13"/>
            <p:cNvSpPr txBox="1"/>
            <p:nvPr/>
          </p:nvSpPr>
          <p:spPr>
            <a:xfrm>
              <a:off x="0" y="-9525"/>
              <a:ext cx="1903772" cy="1393663"/>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sp>
        <p:nvSpPr>
          <p:cNvPr id="14" name="TextBox 14"/>
          <p:cNvSpPr txBox="1"/>
          <p:nvPr/>
        </p:nvSpPr>
        <p:spPr>
          <a:xfrm>
            <a:off x="6884955" y="2473264"/>
            <a:ext cx="2328056" cy="102592"/>
          </a:xfrm>
          <a:prstGeom prst="rect">
            <a:avLst/>
          </a:prstGeom>
        </p:spPr>
        <p:txBody>
          <a:bodyPr lIns="0" tIns="0" rIns="0" bIns="0" rtlCol="0" anchor="t">
            <a:spAutoFit/>
          </a:bodyPr>
          <a:lstStyle/>
          <a:p>
            <a:pPr algn="ctr" defTabSz="857250">
              <a:lnSpc>
                <a:spcPts val="802"/>
              </a:lnSpc>
              <a:spcBef>
                <a:spcPct val="0"/>
              </a:spcBef>
            </a:pPr>
            <a:r>
              <a:rPr lang="en-US" sz="715" spc="126">
                <a:solidFill>
                  <a:srgbClr val="FFFFFF"/>
                </a:solidFill>
                <a:latin typeface="Garet"/>
              </a:rPr>
              <a:t>MODALIDAD DE ACCESO SERVICIO</a:t>
            </a:r>
          </a:p>
        </p:txBody>
      </p:sp>
      <p:grpSp>
        <p:nvGrpSpPr>
          <p:cNvPr id="15" name="Group 15"/>
          <p:cNvGrpSpPr>
            <a:grpSpLocks noChangeAspect="1"/>
          </p:cNvGrpSpPr>
          <p:nvPr/>
        </p:nvGrpSpPr>
        <p:grpSpPr>
          <a:xfrm>
            <a:off x="5561960" y="3222237"/>
            <a:ext cx="847375" cy="577253"/>
            <a:chOff x="0" y="0"/>
            <a:chExt cx="6019800" cy="4100830"/>
          </a:xfrm>
        </p:grpSpPr>
        <p:sp>
          <p:nvSpPr>
            <p:cNvPr id="16" name="Freeform 16"/>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6"/>
              <a:stretch>
                <a:fillRect b="-7203"/>
              </a:stretch>
            </a:blipFill>
          </p:spPr>
          <p:txBody>
            <a:bodyPr/>
            <a:lstStyle/>
            <a:p>
              <a:pPr defTabSz="857250"/>
              <a:endParaRPr lang="es-CO" sz="1688">
                <a:solidFill>
                  <a:prstClr val="black"/>
                </a:solidFill>
                <a:latin typeface="Calibri"/>
              </a:endParaRPr>
            </a:p>
          </p:txBody>
        </p:sp>
        <p:sp>
          <p:nvSpPr>
            <p:cNvPr id="17" name="Freeform 17"/>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7"/>
              <a:stretch>
                <a:fillRect l="-182" r="-182"/>
              </a:stretch>
            </a:blipFill>
          </p:spPr>
          <p:txBody>
            <a:bodyPr/>
            <a:lstStyle/>
            <a:p>
              <a:pPr defTabSz="857250"/>
              <a:endParaRPr lang="es-CO" sz="1688">
                <a:solidFill>
                  <a:prstClr val="black"/>
                </a:solidFill>
                <a:latin typeface="Calibri"/>
              </a:endParaRPr>
            </a:p>
          </p:txBody>
        </p:sp>
      </p:grpSp>
      <p:grpSp>
        <p:nvGrpSpPr>
          <p:cNvPr id="18" name="Group 18"/>
          <p:cNvGrpSpPr>
            <a:grpSpLocks noChangeAspect="1"/>
          </p:cNvGrpSpPr>
          <p:nvPr/>
        </p:nvGrpSpPr>
        <p:grpSpPr>
          <a:xfrm>
            <a:off x="6487188" y="2466662"/>
            <a:ext cx="1029356" cy="701222"/>
            <a:chOff x="0" y="0"/>
            <a:chExt cx="6019800" cy="4100830"/>
          </a:xfrm>
        </p:grpSpPr>
        <p:sp>
          <p:nvSpPr>
            <p:cNvPr id="19" name="Freeform 19"/>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8"/>
              <a:stretch>
                <a:fillRect l="-1482" r="-15281"/>
              </a:stretch>
            </a:blipFill>
          </p:spPr>
          <p:txBody>
            <a:bodyPr/>
            <a:lstStyle/>
            <a:p>
              <a:pPr defTabSz="857250"/>
              <a:endParaRPr lang="es-CO" sz="1688">
                <a:solidFill>
                  <a:prstClr val="black"/>
                </a:solidFill>
                <a:latin typeface="Calibri"/>
              </a:endParaRPr>
            </a:p>
          </p:txBody>
        </p:sp>
        <p:sp>
          <p:nvSpPr>
            <p:cNvPr id="20" name="Freeform 20"/>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7"/>
              <a:stretch>
                <a:fillRect l="-182" r="-182"/>
              </a:stretch>
            </a:blipFill>
          </p:spPr>
          <p:txBody>
            <a:bodyPr/>
            <a:lstStyle/>
            <a:p>
              <a:pPr defTabSz="857250"/>
              <a:endParaRPr lang="es-CO" sz="1688">
                <a:solidFill>
                  <a:prstClr val="black"/>
                </a:solidFill>
                <a:latin typeface="Calibri"/>
              </a:endParaRPr>
            </a:p>
          </p:txBody>
        </p:sp>
      </p:grpSp>
      <p:grpSp>
        <p:nvGrpSpPr>
          <p:cNvPr id="21" name="Group 21"/>
          <p:cNvGrpSpPr>
            <a:grpSpLocks noChangeAspect="1"/>
          </p:cNvGrpSpPr>
          <p:nvPr/>
        </p:nvGrpSpPr>
        <p:grpSpPr>
          <a:xfrm>
            <a:off x="5507910" y="2563378"/>
            <a:ext cx="901425" cy="614072"/>
            <a:chOff x="0" y="0"/>
            <a:chExt cx="6019800" cy="4100830"/>
          </a:xfrm>
        </p:grpSpPr>
        <p:sp>
          <p:nvSpPr>
            <p:cNvPr id="22" name="Freeform 22"/>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9"/>
              <a:stretch>
                <a:fillRect b="-12544"/>
              </a:stretch>
            </a:blipFill>
          </p:spPr>
          <p:txBody>
            <a:bodyPr/>
            <a:lstStyle/>
            <a:p>
              <a:pPr defTabSz="857250"/>
              <a:endParaRPr lang="es-CO" sz="1688">
                <a:solidFill>
                  <a:prstClr val="black"/>
                </a:solidFill>
                <a:latin typeface="Calibri"/>
              </a:endParaRPr>
            </a:p>
          </p:txBody>
        </p:sp>
        <p:sp>
          <p:nvSpPr>
            <p:cNvPr id="23" name="Freeform 23"/>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7"/>
              <a:stretch>
                <a:fillRect l="-182" r="-182"/>
              </a:stretch>
            </a:blipFill>
          </p:spPr>
          <p:txBody>
            <a:bodyPr/>
            <a:lstStyle/>
            <a:p>
              <a:pPr defTabSz="857250"/>
              <a:endParaRPr lang="es-CO" sz="1688">
                <a:solidFill>
                  <a:prstClr val="black"/>
                </a:solidFill>
                <a:latin typeface="Calibri"/>
              </a:endParaRPr>
            </a:p>
          </p:txBody>
        </p:sp>
      </p:grpSp>
      <p:grpSp>
        <p:nvGrpSpPr>
          <p:cNvPr id="24" name="Group 24"/>
          <p:cNvGrpSpPr>
            <a:grpSpLocks noChangeAspect="1"/>
          </p:cNvGrpSpPr>
          <p:nvPr/>
        </p:nvGrpSpPr>
        <p:grpSpPr>
          <a:xfrm>
            <a:off x="7829284" y="3580990"/>
            <a:ext cx="1051259" cy="716142"/>
            <a:chOff x="0" y="0"/>
            <a:chExt cx="6019800" cy="4100830"/>
          </a:xfrm>
        </p:grpSpPr>
        <p:sp>
          <p:nvSpPr>
            <p:cNvPr id="25" name="Freeform 25"/>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0"/>
              <a:stretch>
                <a:fillRect t="-9767" b="-55027"/>
              </a:stretch>
            </a:blipFill>
          </p:spPr>
          <p:txBody>
            <a:bodyPr/>
            <a:lstStyle/>
            <a:p>
              <a:pPr defTabSz="857250"/>
              <a:endParaRPr lang="es-CO" sz="1688">
                <a:solidFill>
                  <a:prstClr val="black"/>
                </a:solidFill>
                <a:latin typeface="Calibri"/>
              </a:endParaRPr>
            </a:p>
          </p:txBody>
        </p:sp>
        <p:sp>
          <p:nvSpPr>
            <p:cNvPr id="26" name="Freeform 26"/>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7"/>
              <a:stretch>
                <a:fillRect l="-182" r="-182"/>
              </a:stretch>
            </a:blipFill>
          </p:spPr>
          <p:txBody>
            <a:bodyPr/>
            <a:lstStyle/>
            <a:p>
              <a:pPr defTabSz="857250"/>
              <a:endParaRPr lang="es-CO" sz="1688">
                <a:solidFill>
                  <a:prstClr val="black"/>
                </a:solidFill>
                <a:latin typeface="Calibri"/>
              </a:endParaRPr>
            </a:p>
          </p:txBody>
        </p:sp>
      </p:grpSp>
      <p:grpSp>
        <p:nvGrpSpPr>
          <p:cNvPr id="27" name="Group 27"/>
          <p:cNvGrpSpPr>
            <a:grpSpLocks noChangeAspect="1"/>
          </p:cNvGrpSpPr>
          <p:nvPr/>
        </p:nvGrpSpPr>
        <p:grpSpPr>
          <a:xfrm>
            <a:off x="9076387" y="1204257"/>
            <a:ext cx="1051259" cy="716142"/>
            <a:chOff x="0" y="0"/>
            <a:chExt cx="6019800" cy="4100830"/>
          </a:xfrm>
        </p:grpSpPr>
        <p:sp>
          <p:nvSpPr>
            <p:cNvPr id="28" name="Freeform 28"/>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1"/>
              <a:stretch>
                <a:fillRect t="-2382" b="-55922"/>
              </a:stretch>
            </a:blipFill>
          </p:spPr>
          <p:txBody>
            <a:bodyPr/>
            <a:lstStyle/>
            <a:p>
              <a:pPr defTabSz="857250"/>
              <a:endParaRPr lang="es-CO" sz="1688">
                <a:solidFill>
                  <a:prstClr val="black"/>
                </a:solidFill>
                <a:latin typeface="Calibri"/>
              </a:endParaRPr>
            </a:p>
          </p:txBody>
        </p:sp>
        <p:sp>
          <p:nvSpPr>
            <p:cNvPr id="29" name="Freeform 29"/>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7"/>
              <a:stretch>
                <a:fillRect l="-182" r="-182"/>
              </a:stretch>
            </a:blipFill>
          </p:spPr>
          <p:txBody>
            <a:bodyPr/>
            <a:lstStyle/>
            <a:p>
              <a:pPr defTabSz="857250"/>
              <a:endParaRPr lang="es-CO" sz="1688">
                <a:solidFill>
                  <a:prstClr val="black"/>
                </a:solidFill>
                <a:latin typeface="Calibri"/>
              </a:endParaRPr>
            </a:p>
          </p:txBody>
        </p:sp>
      </p:grpSp>
      <p:grpSp>
        <p:nvGrpSpPr>
          <p:cNvPr id="30" name="Group 30"/>
          <p:cNvGrpSpPr>
            <a:grpSpLocks noChangeAspect="1"/>
          </p:cNvGrpSpPr>
          <p:nvPr/>
        </p:nvGrpSpPr>
        <p:grpSpPr>
          <a:xfrm>
            <a:off x="8925192" y="3580990"/>
            <a:ext cx="1051259" cy="716142"/>
            <a:chOff x="0" y="0"/>
            <a:chExt cx="6019800" cy="4100830"/>
          </a:xfrm>
        </p:grpSpPr>
        <p:sp>
          <p:nvSpPr>
            <p:cNvPr id="31" name="Freeform 31"/>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2"/>
              <a:stretch>
                <a:fillRect l="-6483" t="-9419" r="-10601" b="-19371"/>
              </a:stretch>
            </a:blipFill>
          </p:spPr>
          <p:txBody>
            <a:bodyPr/>
            <a:lstStyle/>
            <a:p>
              <a:pPr defTabSz="857250"/>
              <a:endParaRPr lang="es-CO" sz="1688">
                <a:solidFill>
                  <a:prstClr val="black"/>
                </a:solidFill>
                <a:latin typeface="Calibri"/>
              </a:endParaRPr>
            </a:p>
          </p:txBody>
        </p:sp>
        <p:sp>
          <p:nvSpPr>
            <p:cNvPr id="32" name="Freeform 32"/>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7"/>
              <a:stretch>
                <a:fillRect l="-182" r="-182"/>
              </a:stretch>
            </a:blipFill>
          </p:spPr>
          <p:txBody>
            <a:bodyPr/>
            <a:lstStyle/>
            <a:p>
              <a:pPr defTabSz="857250"/>
              <a:endParaRPr lang="es-CO" sz="1688">
                <a:solidFill>
                  <a:prstClr val="black"/>
                </a:solidFill>
                <a:latin typeface="Calibri"/>
              </a:endParaRPr>
            </a:p>
          </p:txBody>
        </p:sp>
      </p:grpSp>
      <p:grpSp>
        <p:nvGrpSpPr>
          <p:cNvPr id="33" name="Group 33"/>
          <p:cNvGrpSpPr>
            <a:grpSpLocks noChangeAspect="1"/>
          </p:cNvGrpSpPr>
          <p:nvPr/>
        </p:nvGrpSpPr>
        <p:grpSpPr>
          <a:xfrm>
            <a:off x="6487188" y="3138475"/>
            <a:ext cx="1029356" cy="701222"/>
            <a:chOff x="0" y="0"/>
            <a:chExt cx="6019800" cy="4100830"/>
          </a:xfrm>
        </p:grpSpPr>
        <p:sp>
          <p:nvSpPr>
            <p:cNvPr id="34" name="Freeform 34"/>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3"/>
              <a:stretch>
                <a:fillRect t="-14151" b="-50643"/>
              </a:stretch>
            </a:blipFill>
          </p:spPr>
          <p:txBody>
            <a:bodyPr/>
            <a:lstStyle/>
            <a:p>
              <a:pPr defTabSz="857250"/>
              <a:endParaRPr lang="es-CO" sz="1688">
                <a:solidFill>
                  <a:prstClr val="black"/>
                </a:solidFill>
                <a:latin typeface="Calibri"/>
              </a:endParaRPr>
            </a:p>
          </p:txBody>
        </p:sp>
        <p:sp>
          <p:nvSpPr>
            <p:cNvPr id="35" name="Freeform 35"/>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7"/>
              <a:stretch>
                <a:fillRect l="-182" r="-182"/>
              </a:stretch>
            </a:blipFill>
          </p:spPr>
          <p:txBody>
            <a:bodyPr/>
            <a:lstStyle/>
            <a:p>
              <a:pPr defTabSz="857250"/>
              <a:endParaRPr lang="es-CO" sz="1688">
                <a:solidFill>
                  <a:prstClr val="black"/>
                </a:solidFill>
                <a:latin typeface="Calibri"/>
              </a:endParaRPr>
            </a:p>
          </p:txBody>
        </p:sp>
      </p:grpSp>
      <p:sp>
        <p:nvSpPr>
          <p:cNvPr id="36" name="Freeform 36"/>
          <p:cNvSpPr/>
          <p:nvPr/>
        </p:nvSpPr>
        <p:spPr>
          <a:xfrm>
            <a:off x="5413217" y="1189986"/>
            <a:ext cx="226167" cy="198205"/>
          </a:xfrm>
          <a:custGeom>
            <a:avLst/>
            <a:gdLst/>
            <a:ahLst/>
            <a:cxnLst/>
            <a:rect l="l" t="t" r="r" b="b"/>
            <a:pathLst>
              <a:path w="241245" h="211419">
                <a:moveTo>
                  <a:pt x="0" y="0"/>
                </a:moveTo>
                <a:lnTo>
                  <a:pt x="241245" y="0"/>
                </a:lnTo>
                <a:lnTo>
                  <a:pt x="241245" y="211419"/>
                </a:lnTo>
                <a:lnTo>
                  <a:pt x="0" y="21141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857250"/>
            <a:endParaRPr lang="es-CO" sz="1688">
              <a:solidFill>
                <a:prstClr val="black"/>
              </a:solidFill>
              <a:latin typeface="Calibri"/>
            </a:endParaRPr>
          </a:p>
        </p:txBody>
      </p:sp>
      <p:grpSp>
        <p:nvGrpSpPr>
          <p:cNvPr id="37" name="Group 37"/>
          <p:cNvGrpSpPr/>
          <p:nvPr/>
        </p:nvGrpSpPr>
        <p:grpSpPr>
          <a:xfrm>
            <a:off x="2003447" y="-2988626"/>
            <a:ext cx="8207750" cy="1693697"/>
            <a:chOff x="0" y="0"/>
            <a:chExt cx="3321871" cy="685479"/>
          </a:xfrm>
        </p:grpSpPr>
        <p:sp>
          <p:nvSpPr>
            <p:cNvPr id="38" name="Freeform 38"/>
            <p:cNvSpPr/>
            <p:nvPr/>
          </p:nvSpPr>
          <p:spPr>
            <a:xfrm>
              <a:off x="0" y="0"/>
              <a:ext cx="3321870" cy="685479"/>
            </a:xfrm>
            <a:custGeom>
              <a:avLst/>
              <a:gdLst/>
              <a:ahLst/>
              <a:cxnLst/>
              <a:rect l="l" t="t" r="r" b="b"/>
              <a:pathLst>
                <a:path w="3321870" h="685479">
                  <a:moveTo>
                    <a:pt x="12380" y="0"/>
                  </a:moveTo>
                  <a:lnTo>
                    <a:pt x="3309490" y="0"/>
                  </a:lnTo>
                  <a:cubicBezTo>
                    <a:pt x="3316328" y="0"/>
                    <a:pt x="3321870" y="5543"/>
                    <a:pt x="3321870" y="12380"/>
                  </a:cubicBezTo>
                  <a:lnTo>
                    <a:pt x="3321870" y="673099"/>
                  </a:lnTo>
                  <a:cubicBezTo>
                    <a:pt x="3321870" y="679937"/>
                    <a:pt x="3316328" y="685479"/>
                    <a:pt x="3309490" y="685479"/>
                  </a:cubicBezTo>
                  <a:lnTo>
                    <a:pt x="12380" y="685479"/>
                  </a:lnTo>
                  <a:cubicBezTo>
                    <a:pt x="9097" y="685479"/>
                    <a:pt x="5948" y="684175"/>
                    <a:pt x="3626" y="681853"/>
                  </a:cubicBezTo>
                  <a:cubicBezTo>
                    <a:pt x="1304" y="679532"/>
                    <a:pt x="0" y="676383"/>
                    <a:pt x="0" y="673099"/>
                  </a:cubicBezTo>
                  <a:lnTo>
                    <a:pt x="0" y="12380"/>
                  </a:lnTo>
                  <a:cubicBezTo>
                    <a:pt x="0" y="5543"/>
                    <a:pt x="5543" y="0"/>
                    <a:pt x="12380"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39" name="TextBox 39"/>
            <p:cNvSpPr txBox="1"/>
            <p:nvPr/>
          </p:nvSpPr>
          <p:spPr>
            <a:xfrm>
              <a:off x="0" y="-9525"/>
              <a:ext cx="3321871" cy="695004"/>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grpSp>
        <p:nvGrpSpPr>
          <p:cNvPr id="40" name="Group 40"/>
          <p:cNvGrpSpPr/>
          <p:nvPr/>
        </p:nvGrpSpPr>
        <p:grpSpPr>
          <a:xfrm>
            <a:off x="2125859" y="-2974916"/>
            <a:ext cx="404897" cy="403315"/>
            <a:chOff x="0" y="0"/>
            <a:chExt cx="575854" cy="573604"/>
          </a:xfrm>
        </p:grpSpPr>
        <p:grpSp>
          <p:nvGrpSpPr>
            <p:cNvPr id="41" name="Group 41"/>
            <p:cNvGrpSpPr>
              <a:grpSpLocks noChangeAspect="1"/>
            </p:cNvGrpSpPr>
            <p:nvPr/>
          </p:nvGrpSpPr>
          <p:grpSpPr>
            <a:xfrm>
              <a:off x="0" y="0"/>
              <a:ext cx="575854" cy="573604"/>
              <a:chOff x="0" y="0"/>
              <a:chExt cx="6502400" cy="6477000"/>
            </a:xfrm>
          </p:grpSpPr>
          <p:sp>
            <p:nvSpPr>
              <p:cNvPr id="42" name="Freeform 4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6"/>
                <a:stretch>
                  <a:fillRect l="223" r="223"/>
                </a:stretch>
              </a:blipFill>
            </p:spPr>
            <p:txBody>
              <a:bodyPr/>
              <a:lstStyle/>
              <a:p>
                <a:pPr defTabSz="857250"/>
                <a:endParaRPr lang="es-CO" sz="1688">
                  <a:solidFill>
                    <a:prstClr val="black"/>
                  </a:solidFill>
                  <a:latin typeface="Calibri"/>
                </a:endParaRPr>
              </a:p>
            </p:txBody>
          </p:sp>
          <p:sp>
            <p:nvSpPr>
              <p:cNvPr id="43" name="Freeform 4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4AAD"/>
              </a:solidFill>
            </p:spPr>
            <p:txBody>
              <a:bodyPr/>
              <a:lstStyle/>
              <a:p>
                <a:pPr defTabSz="857250"/>
                <a:endParaRPr lang="es-CO" sz="1688">
                  <a:solidFill>
                    <a:prstClr val="black"/>
                  </a:solidFill>
                  <a:latin typeface="Calibri"/>
                </a:endParaRPr>
              </a:p>
            </p:txBody>
          </p:sp>
        </p:grpSp>
        <p:sp>
          <p:nvSpPr>
            <p:cNvPr id="44" name="Freeform 44"/>
            <p:cNvSpPr/>
            <p:nvPr/>
          </p:nvSpPr>
          <p:spPr>
            <a:xfrm>
              <a:off x="145717" y="78834"/>
              <a:ext cx="303255" cy="415935"/>
            </a:xfrm>
            <a:custGeom>
              <a:avLst/>
              <a:gdLst/>
              <a:ahLst/>
              <a:cxnLst/>
              <a:rect l="l" t="t" r="r" b="b"/>
              <a:pathLst>
                <a:path w="303255" h="415935">
                  <a:moveTo>
                    <a:pt x="0" y="0"/>
                  </a:moveTo>
                  <a:lnTo>
                    <a:pt x="303255" y="0"/>
                  </a:lnTo>
                  <a:lnTo>
                    <a:pt x="303255" y="415936"/>
                  </a:lnTo>
                  <a:lnTo>
                    <a:pt x="0" y="41593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857250"/>
              <a:endParaRPr lang="es-CO" sz="1688">
                <a:solidFill>
                  <a:prstClr val="black"/>
                </a:solidFill>
                <a:latin typeface="Calibri"/>
              </a:endParaRPr>
            </a:p>
          </p:txBody>
        </p:sp>
      </p:grpSp>
      <p:grpSp>
        <p:nvGrpSpPr>
          <p:cNvPr id="45" name="Group 45"/>
          <p:cNvGrpSpPr>
            <a:grpSpLocks noChangeAspect="1"/>
          </p:cNvGrpSpPr>
          <p:nvPr/>
        </p:nvGrpSpPr>
        <p:grpSpPr>
          <a:xfrm>
            <a:off x="5905941" y="-2225287"/>
            <a:ext cx="1025689" cy="591852"/>
            <a:chOff x="0" y="0"/>
            <a:chExt cx="2299970" cy="1327150"/>
          </a:xfrm>
        </p:grpSpPr>
        <p:sp>
          <p:nvSpPr>
            <p:cNvPr id="46" name="Freeform 46"/>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19"/>
              <a:stretch>
                <a:fillRect l="-7666" t="-12428" r="-7666"/>
              </a:stretch>
            </a:blipFill>
          </p:spPr>
          <p:txBody>
            <a:bodyPr/>
            <a:lstStyle/>
            <a:p>
              <a:pPr defTabSz="857250"/>
              <a:endParaRPr lang="es-CO" sz="1688">
                <a:solidFill>
                  <a:prstClr val="black"/>
                </a:solidFill>
                <a:latin typeface="Calibri"/>
              </a:endParaRPr>
            </a:p>
          </p:txBody>
        </p:sp>
      </p:grpSp>
      <p:grpSp>
        <p:nvGrpSpPr>
          <p:cNvPr id="47" name="Group 47"/>
          <p:cNvGrpSpPr>
            <a:grpSpLocks noChangeAspect="1"/>
          </p:cNvGrpSpPr>
          <p:nvPr/>
        </p:nvGrpSpPr>
        <p:grpSpPr>
          <a:xfrm>
            <a:off x="9047572" y="-2203034"/>
            <a:ext cx="959542" cy="553684"/>
            <a:chOff x="0" y="0"/>
            <a:chExt cx="2299970" cy="1327150"/>
          </a:xfrm>
        </p:grpSpPr>
        <p:sp>
          <p:nvSpPr>
            <p:cNvPr id="48" name="Freeform 48"/>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20"/>
              <a:stretch>
                <a:fillRect t="-103483" b="-181630"/>
              </a:stretch>
            </a:blipFill>
          </p:spPr>
          <p:txBody>
            <a:bodyPr/>
            <a:lstStyle/>
            <a:p>
              <a:pPr defTabSz="857250"/>
              <a:endParaRPr lang="es-CO" sz="1688">
                <a:solidFill>
                  <a:prstClr val="black"/>
                </a:solidFill>
                <a:latin typeface="Calibri"/>
              </a:endParaRPr>
            </a:p>
          </p:txBody>
        </p:sp>
      </p:grpSp>
      <p:grpSp>
        <p:nvGrpSpPr>
          <p:cNvPr id="49" name="Group 49"/>
          <p:cNvGrpSpPr>
            <a:grpSpLocks noChangeAspect="1"/>
          </p:cNvGrpSpPr>
          <p:nvPr/>
        </p:nvGrpSpPr>
        <p:grpSpPr>
          <a:xfrm>
            <a:off x="8094780" y="-2216357"/>
            <a:ext cx="881354" cy="600399"/>
            <a:chOff x="0" y="0"/>
            <a:chExt cx="6019800" cy="4100830"/>
          </a:xfrm>
        </p:grpSpPr>
        <p:sp>
          <p:nvSpPr>
            <p:cNvPr id="50" name="Freeform 50"/>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1"/>
              <a:stretch>
                <a:fillRect l="-8280" t="-15624" r="-68558" b="-36089"/>
              </a:stretch>
            </a:blipFill>
          </p:spPr>
          <p:txBody>
            <a:bodyPr/>
            <a:lstStyle/>
            <a:p>
              <a:pPr defTabSz="857250"/>
              <a:endParaRPr lang="es-CO" sz="1688">
                <a:solidFill>
                  <a:prstClr val="black"/>
                </a:solidFill>
                <a:latin typeface="Calibri"/>
              </a:endParaRPr>
            </a:p>
          </p:txBody>
        </p:sp>
        <p:sp>
          <p:nvSpPr>
            <p:cNvPr id="51" name="Freeform 51"/>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7"/>
              <a:stretch>
                <a:fillRect l="-182" r="-182"/>
              </a:stretch>
            </a:blipFill>
          </p:spPr>
          <p:txBody>
            <a:bodyPr/>
            <a:lstStyle/>
            <a:p>
              <a:pPr defTabSz="857250"/>
              <a:endParaRPr lang="es-CO" sz="1688">
                <a:solidFill>
                  <a:prstClr val="black"/>
                </a:solidFill>
                <a:latin typeface="Calibri"/>
              </a:endParaRPr>
            </a:p>
          </p:txBody>
        </p:sp>
      </p:grpSp>
      <p:grpSp>
        <p:nvGrpSpPr>
          <p:cNvPr id="52" name="Group 52"/>
          <p:cNvGrpSpPr>
            <a:grpSpLocks noChangeAspect="1"/>
          </p:cNvGrpSpPr>
          <p:nvPr/>
        </p:nvGrpSpPr>
        <p:grpSpPr>
          <a:xfrm>
            <a:off x="7022512" y="-2208232"/>
            <a:ext cx="981386" cy="566288"/>
            <a:chOff x="0" y="0"/>
            <a:chExt cx="2299970" cy="1327150"/>
          </a:xfrm>
        </p:grpSpPr>
        <p:sp>
          <p:nvSpPr>
            <p:cNvPr id="53" name="Freeform 53"/>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22"/>
              <a:stretch>
                <a:fillRect l="-6710" r="-6710"/>
              </a:stretch>
            </a:blipFill>
          </p:spPr>
          <p:txBody>
            <a:bodyPr/>
            <a:lstStyle/>
            <a:p>
              <a:pPr defTabSz="857250"/>
              <a:endParaRPr lang="es-CO" sz="1688">
                <a:solidFill>
                  <a:prstClr val="black"/>
                </a:solidFill>
                <a:latin typeface="Calibri"/>
              </a:endParaRPr>
            </a:p>
          </p:txBody>
        </p:sp>
      </p:grpSp>
      <p:sp>
        <p:nvSpPr>
          <p:cNvPr id="54" name="TextBox 54"/>
          <p:cNvSpPr txBox="1"/>
          <p:nvPr/>
        </p:nvSpPr>
        <p:spPr>
          <a:xfrm>
            <a:off x="1899041" y="366022"/>
            <a:ext cx="5677448" cy="346249"/>
          </a:xfrm>
          <a:prstGeom prst="rect">
            <a:avLst/>
          </a:prstGeom>
        </p:spPr>
        <p:txBody>
          <a:bodyPr lIns="0" tIns="0" rIns="0" bIns="0" rtlCol="0" anchor="t">
            <a:spAutoFit/>
          </a:bodyPr>
          <a:lstStyle/>
          <a:p>
            <a:pPr algn="just" defTabSz="857250">
              <a:lnSpc>
                <a:spcPts val="2655"/>
              </a:lnSpc>
              <a:spcBef>
                <a:spcPct val="0"/>
              </a:spcBef>
            </a:pPr>
            <a:r>
              <a:rPr lang="en-US" sz="2482" spc="-97">
                <a:solidFill>
                  <a:srgbClr val="004AAD"/>
                </a:solidFill>
                <a:latin typeface="Gotham Ultra-Bold"/>
              </a:rPr>
              <a:t>Informe Bienestar Unibautista - 2023</a:t>
            </a:r>
          </a:p>
        </p:txBody>
      </p:sp>
      <p:sp>
        <p:nvSpPr>
          <p:cNvPr id="55" name="TextBox 55"/>
          <p:cNvSpPr txBox="1"/>
          <p:nvPr/>
        </p:nvSpPr>
        <p:spPr>
          <a:xfrm>
            <a:off x="1899041" y="1193921"/>
            <a:ext cx="2763750" cy="198259"/>
          </a:xfrm>
          <a:prstGeom prst="rect">
            <a:avLst/>
          </a:prstGeom>
        </p:spPr>
        <p:txBody>
          <a:bodyPr lIns="0" tIns="0" rIns="0" bIns="0" rtlCol="0" anchor="t">
            <a:spAutoFit/>
          </a:bodyPr>
          <a:lstStyle/>
          <a:p>
            <a:pPr algn="r" defTabSz="857250">
              <a:lnSpc>
                <a:spcPts val="1514"/>
              </a:lnSpc>
              <a:spcBef>
                <a:spcPct val="0"/>
              </a:spcBef>
            </a:pPr>
            <a:r>
              <a:rPr lang="en-US" sz="1594" spc="-60">
                <a:solidFill>
                  <a:srgbClr val="030835"/>
                </a:solidFill>
                <a:latin typeface="Garet Ultra-Bold"/>
              </a:rPr>
              <a:t>117   acciones de bienestar.</a:t>
            </a:r>
          </a:p>
        </p:txBody>
      </p:sp>
      <p:sp>
        <p:nvSpPr>
          <p:cNvPr id="56" name="TextBox 56"/>
          <p:cNvSpPr txBox="1"/>
          <p:nvPr/>
        </p:nvSpPr>
        <p:spPr>
          <a:xfrm>
            <a:off x="1919888" y="1503483"/>
            <a:ext cx="3133038" cy="711349"/>
          </a:xfrm>
          <a:prstGeom prst="rect">
            <a:avLst/>
          </a:prstGeom>
        </p:spPr>
        <p:txBody>
          <a:bodyPr lIns="0" tIns="0" rIns="0" bIns="0" rtlCol="0" anchor="t">
            <a:spAutoFit/>
          </a:bodyPr>
          <a:lstStyle/>
          <a:p>
            <a:pPr algn="just" defTabSz="857250">
              <a:lnSpc>
                <a:spcPts val="1395"/>
              </a:lnSpc>
            </a:pPr>
            <a:r>
              <a:rPr lang="en-US" sz="1125" spc="-49">
                <a:solidFill>
                  <a:srgbClr val="121212"/>
                </a:solidFill>
                <a:latin typeface="Gotham"/>
              </a:rPr>
              <a:t>Se aportó a la formación integral y sana  convivencia de todos los miembros de la comunidad Unibautista, por medio de acciones  enmarcadas en las 6 dimensiones establecidas en la política de bienestar universitario,</a:t>
            </a:r>
          </a:p>
        </p:txBody>
      </p:sp>
      <p:sp>
        <p:nvSpPr>
          <p:cNvPr id="57" name="TextBox 57"/>
          <p:cNvSpPr txBox="1"/>
          <p:nvPr/>
        </p:nvSpPr>
        <p:spPr>
          <a:xfrm>
            <a:off x="7402548" y="2792006"/>
            <a:ext cx="2617943" cy="711349"/>
          </a:xfrm>
          <a:prstGeom prst="rect">
            <a:avLst/>
          </a:prstGeom>
        </p:spPr>
        <p:txBody>
          <a:bodyPr lIns="0" tIns="0" rIns="0" bIns="0" rtlCol="0" anchor="t">
            <a:spAutoFit/>
          </a:bodyPr>
          <a:lstStyle/>
          <a:p>
            <a:pPr marL="242888" lvl="1" indent="-121444" algn="just" defTabSz="857250">
              <a:lnSpc>
                <a:spcPts val="1395"/>
              </a:lnSpc>
              <a:buFont typeface="Arial"/>
              <a:buChar char="•"/>
            </a:pPr>
            <a:r>
              <a:rPr lang="en-US" sz="1125" spc="-56">
                <a:solidFill>
                  <a:srgbClr val="000000"/>
                </a:solidFill>
                <a:latin typeface="Gotham"/>
              </a:rPr>
              <a:t>Realización de </a:t>
            </a:r>
            <a:r>
              <a:rPr lang="en-US" sz="1125" spc="-56">
                <a:solidFill>
                  <a:srgbClr val="000000"/>
                </a:solidFill>
                <a:latin typeface="Gotham Bold"/>
              </a:rPr>
              <a:t>23 partidos amistosos</a:t>
            </a:r>
            <a:r>
              <a:rPr lang="en-US" sz="1125" spc="-56">
                <a:solidFill>
                  <a:srgbClr val="000000"/>
                </a:solidFill>
                <a:latin typeface="Gotham"/>
              </a:rPr>
              <a:t> con </a:t>
            </a:r>
            <a:r>
              <a:rPr lang="en-US" sz="1125" spc="-56">
                <a:solidFill>
                  <a:srgbClr val="000000"/>
                </a:solidFill>
                <a:latin typeface="Gotham Bold"/>
              </a:rPr>
              <a:t>8 iglesias</a:t>
            </a:r>
            <a:r>
              <a:rPr lang="en-US" sz="1125" spc="-56">
                <a:solidFill>
                  <a:srgbClr val="000000"/>
                </a:solidFill>
                <a:latin typeface="Gotham"/>
              </a:rPr>
              <a:t> para fortalecer lazos y promocionar la Unibautista.</a:t>
            </a:r>
          </a:p>
          <a:p>
            <a:pPr algn="just" defTabSz="857250">
              <a:lnSpc>
                <a:spcPts val="1395"/>
              </a:lnSpc>
            </a:pPr>
            <a:endParaRPr lang="en-US" sz="1125" spc="-56">
              <a:solidFill>
                <a:srgbClr val="000000"/>
              </a:solidFill>
              <a:latin typeface="Gotham"/>
            </a:endParaRPr>
          </a:p>
        </p:txBody>
      </p:sp>
      <p:sp>
        <p:nvSpPr>
          <p:cNvPr id="58" name="TextBox 58"/>
          <p:cNvSpPr txBox="1"/>
          <p:nvPr/>
        </p:nvSpPr>
        <p:spPr>
          <a:xfrm>
            <a:off x="5471790" y="1507003"/>
            <a:ext cx="1875090" cy="711349"/>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Bold"/>
              </a:rPr>
              <a:t>Realización de la II Copa Deportiva Unibautista</a:t>
            </a:r>
            <a:r>
              <a:rPr lang="en-US" sz="1125" spc="-56">
                <a:solidFill>
                  <a:srgbClr val="000000"/>
                </a:solidFill>
                <a:latin typeface="Gotham"/>
              </a:rPr>
              <a:t>, con la participación de 6 instituciones universitarias y logro del </a:t>
            </a:r>
            <a:r>
              <a:rPr lang="en-US" sz="1125" spc="-56">
                <a:solidFill>
                  <a:srgbClr val="000000"/>
                </a:solidFill>
                <a:latin typeface="Gotham Bold"/>
              </a:rPr>
              <a:t>subcampeonato. </a:t>
            </a:r>
          </a:p>
        </p:txBody>
      </p:sp>
      <p:sp>
        <p:nvSpPr>
          <p:cNvPr id="59" name="TextBox 59"/>
          <p:cNvSpPr txBox="1"/>
          <p:nvPr/>
        </p:nvSpPr>
        <p:spPr>
          <a:xfrm>
            <a:off x="7402548" y="2062389"/>
            <a:ext cx="2617943" cy="531812"/>
          </a:xfrm>
          <a:prstGeom prst="rect">
            <a:avLst/>
          </a:prstGeom>
        </p:spPr>
        <p:txBody>
          <a:bodyPr lIns="0" tIns="0" rIns="0" bIns="0" rtlCol="0" anchor="t">
            <a:spAutoFit/>
          </a:bodyPr>
          <a:lstStyle/>
          <a:p>
            <a:pPr marL="242888" lvl="1" indent="-121444" algn="just" defTabSz="857250">
              <a:lnSpc>
                <a:spcPts val="1395"/>
              </a:lnSpc>
              <a:buFont typeface="Arial"/>
              <a:buChar char="•"/>
            </a:pPr>
            <a:r>
              <a:rPr lang="en-US" sz="1125" spc="-56">
                <a:solidFill>
                  <a:srgbClr val="000000"/>
                </a:solidFill>
                <a:latin typeface="Gotham"/>
              </a:rPr>
              <a:t>Participación en la </a:t>
            </a:r>
            <a:r>
              <a:rPr lang="en-US" sz="1125" spc="-56">
                <a:solidFill>
                  <a:srgbClr val="000000"/>
                </a:solidFill>
                <a:latin typeface="Gotham Bold"/>
              </a:rPr>
              <a:t>XI Copa Deportiva de la Universidad Cooperativa de Colombia</a:t>
            </a:r>
            <a:r>
              <a:rPr lang="en-US" sz="1125" spc="-56">
                <a:solidFill>
                  <a:srgbClr val="000000"/>
                </a:solidFill>
                <a:latin typeface="Gotham"/>
              </a:rPr>
              <a:t> con el equipo de fútbol 8</a:t>
            </a:r>
          </a:p>
        </p:txBody>
      </p:sp>
      <p:sp>
        <p:nvSpPr>
          <p:cNvPr id="60" name="TextBox 60"/>
          <p:cNvSpPr txBox="1"/>
          <p:nvPr/>
        </p:nvSpPr>
        <p:spPr>
          <a:xfrm>
            <a:off x="7325146" y="1079346"/>
            <a:ext cx="1679902" cy="890885"/>
          </a:xfrm>
          <a:prstGeom prst="rect">
            <a:avLst/>
          </a:prstGeom>
        </p:spPr>
        <p:txBody>
          <a:bodyPr lIns="0" tIns="0" rIns="0" bIns="0" rtlCol="0" anchor="t">
            <a:spAutoFit/>
          </a:bodyPr>
          <a:lstStyle/>
          <a:p>
            <a:pPr marL="242888" lvl="1" indent="-121444" algn="just" defTabSz="857250">
              <a:lnSpc>
                <a:spcPts val="1395"/>
              </a:lnSpc>
              <a:buFont typeface="Arial"/>
              <a:buChar char="•"/>
            </a:pPr>
            <a:r>
              <a:rPr lang="en-US" sz="1125" spc="-49">
                <a:solidFill>
                  <a:srgbClr val="000000"/>
                </a:solidFill>
                <a:latin typeface="Gotham"/>
              </a:rPr>
              <a:t>Ganadores del </a:t>
            </a:r>
            <a:r>
              <a:rPr lang="en-US" sz="1125" spc="-49">
                <a:solidFill>
                  <a:srgbClr val="000000"/>
                </a:solidFill>
                <a:latin typeface="Gotham Bold"/>
              </a:rPr>
              <a:t>Torneo de fútbol Koinonía, </a:t>
            </a:r>
            <a:r>
              <a:rPr lang="en-US" sz="1125" spc="-49">
                <a:solidFill>
                  <a:srgbClr val="000000"/>
                </a:solidFill>
                <a:latin typeface="Gotham"/>
              </a:rPr>
              <a:t>organizado  en el marco del aniversario 70.  </a:t>
            </a:r>
          </a:p>
          <a:p>
            <a:pPr algn="just" defTabSz="857250">
              <a:lnSpc>
                <a:spcPts val="1395"/>
              </a:lnSpc>
            </a:pPr>
            <a:endParaRPr lang="en-US" sz="1125" spc="-49">
              <a:solidFill>
                <a:srgbClr val="000000"/>
              </a:solidFill>
              <a:latin typeface="Gotham"/>
            </a:endParaRPr>
          </a:p>
        </p:txBody>
      </p:sp>
      <p:sp>
        <p:nvSpPr>
          <p:cNvPr id="61" name="TextBox 61"/>
          <p:cNvSpPr txBox="1"/>
          <p:nvPr/>
        </p:nvSpPr>
        <p:spPr>
          <a:xfrm>
            <a:off x="5561960" y="3830766"/>
            <a:ext cx="2186957" cy="531812"/>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a:rPr>
              <a:t>Coordinación de </a:t>
            </a:r>
            <a:r>
              <a:rPr lang="en-US" sz="1125" spc="-56">
                <a:solidFill>
                  <a:srgbClr val="000000"/>
                </a:solidFill>
                <a:latin typeface="Gotham Bold"/>
              </a:rPr>
              <a:t>8 espacios de recreación y convivencia</a:t>
            </a:r>
            <a:r>
              <a:rPr lang="en-US" sz="1125" spc="-56">
                <a:solidFill>
                  <a:srgbClr val="000000"/>
                </a:solidFill>
                <a:latin typeface="Gotham"/>
              </a:rPr>
              <a:t> para la comunidad Unibautista.</a:t>
            </a:r>
          </a:p>
        </p:txBody>
      </p:sp>
      <p:sp>
        <p:nvSpPr>
          <p:cNvPr id="62" name="TextBox 62"/>
          <p:cNvSpPr txBox="1"/>
          <p:nvPr/>
        </p:nvSpPr>
        <p:spPr>
          <a:xfrm>
            <a:off x="2304294" y="4100265"/>
            <a:ext cx="2328056" cy="102592"/>
          </a:xfrm>
          <a:prstGeom prst="rect">
            <a:avLst/>
          </a:prstGeom>
        </p:spPr>
        <p:txBody>
          <a:bodyPr lIns="0" tIns="0" rIns="0" bIns="0" rtlCol="0" anchor="t">
            <a:spAutoFit/>
          </a:bodyPr>
          <a:lstStyle/>
          <a:p>
            <a:pPr algn="ctr" defTabSz="857250">
              <a:lnSpc>
                <a:spcPts val="802"/>
              </a:lnSpc>
              <a:spcBef>
                <a:spcPct val="0"/>
              </a:spcBef>
            </a:pPr>
            <a:r>
              <a:rPr lang="en-US" sz="715" spc="126">
                <a:solidFill>
                  <a:srgbClr val="FFFFFF"/>
                </a:solidFill>
                <a:latin typeface="Garet"/>
              </a:rPr>
              <a:t>MODALIDAD DE ACCESO AL SERVICIO</a:t>
            </a:r>
          </a:p>
        </p:txBody>
      </p:sp>
      <p:sp>
        <p:nvSpPr>
          <p:cNvPr id="63" name="TextBox 63"/>
          <p:cNvSpPr txBox="1"/>
          <p:nvPr/>
        </p:nvSpPr>
        <p:spPr>
          <a:xfrm>
            <a:off x="2147534" y="-2557392"/>
            <a:ext cx="3475462" cy="352276"/>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a:rPr>
              <a:t>Se coordinaron junto al Comité de Aniversario actividades estratégicas conmemorativas a lo largo del año</a:t>
            </a:r>
            <a:r>
              <a:rPr lang="en-US" sz="1125" spc="-56">
                <a:solidFill>
                  <a:srgbClr val="000000"/>
                </a:solidFill>
                <a:latin typeface="Gotham Bold"/>
              </a:rPr>
              <a:t>. </a:t>
            </a:r>
          </a:p>
        </p:txBody>
      </p:sp>
      <p:sp>
        <p:nvSpPr>
          <p:cNvPr id="64" name="TextBox 64"/>
          <p:cNvSpPr txBox="1"/>
          <p:nvPr/>
        </p:nvSpPr>
        <p:spPr>
          <a:xfrm>
            <a:off x="2629601" y="-2823112"/>
            <a:ext cx="3009782" cy="153888"/>
          </a:xfrm>
          <a:prstGeom prst="rect">
            <a:avLst/>
          </a:prstGeom>
        </p:spPr>
        <p:txBody>
          <a:bodyPr lIns="0" tIns="0" rIns="0" bIns="0" rtlCol="0" anchor="t">
            <a:spAutoFit/>
          </a:bodyPr>
          <a:lstStyle/>
          <a:p>
            <a:pPr algn="just" defTabSz="857250">
              <a:lnSpc>
                <a:spcPts val="1207"/>
              </a:lnSpc>
            </a:pPr>
            <a:r>
              <a:rPr lang="en-US" sz="1031" spc="-52">
                <a:solidFill>
                  <a:srgbClr val="FFFFFF"/>
                </a:solidFill>
                <a:latin typeface="Gotham Bold"/>
              </a:rPr>
              <a:t>Celebración Aniversario 70</a:t>
            </a:r>
          </a:p>
        </p:txBody>
      </p:sp>
      <p:sp>
        <p:nvSpPr>
          <p:cNvPr id="65" name="TextBox 65"/>
          <p:cNvSpPr txBox="1"/>
          <p:nvPr/>
        </p:nvSpPr>
        <p:spPr>
          <a:xfrm>
            <a:off x="2014924" y="-2027326"/>
            <a:ext cx="3556761" cy="153888"/>
          </a:xfrm>
          <a:prstGeom prst="rect">
            <a:avLst/>
          </a:prstGeom>
        </p:spPr>
        <p:txBody>
          <a:bodyPr lIns="0" tIns="0" rIns="0" bIns="0" rtlCol="0" anchor="t">
            <a:spAutoFit/>
          </a:bodyPr>
          <a:lstStyle/>
          <a:p>
            <a:pPr marL="222648" lvl="1" indent="-111323" defTabSz="857250">
              <a:lnSpc>
                <a:spcPts val="1207"/>
              </a:lnSpc>
              <a:buFont typeface="Arial"/>
              <a:buChar char="•"/>
            </a:pPr>
            <a:r>
              <a:rPr lang="en-US" sz="1031" spc="-52">
                <a:solidFill>
                  <a:srgbClr val="1B2A3F"/>
                </a:solidFill>
                <a:latin typeface="Gotham Bold"/>
              </a:rPr>
              <a:t>Culto  en la Asamblea de la DBC </a:t>
            </a:r>
            <a:r>
              <a:rPr lang="en-US" sz="1031" spc="-52">
                <a:solidFill>
                  <a:srgbClr val="1B2A3F"/>
                </a:solidFill>
                <a:latin typeface="Gotham"/>
              </a:rPr>
              <a:t>(Enero 2023 )</a:t>
            </a:r>
          </a:p>
        </p:txBody>
      </p:sp>
      <p:sp>
        <p:nvSpPr>
          <p:cNvPr id="66" name="TextBox 66"/>
          <p:cNvSpPr txBox="1"/>
          <p:nvPr/>
        </p:nvSpPr>
        <p:spPr>
          <a:xfrm>
            <a:off x="1980966" y="-1783011"/>
            <a:ext cx="3854026" cy="621645"/>
          </a:xfrm>
          <a:prstGeom prst="rect">
            <a:avLst/>
          </a:prstGeom>
        </p:spPr>
        <p:txBody>
          <a:bodyPr lIns="0" tIns="0" rIns="0" bIns="0" rtlCol="0" anchor="t">
            <a:spAutoFit/>
          </a:bodyPr>
          <a:lstStyle/>
          <a:p>
            <a:pPr marL="222648" lvl="1" indent="-111323" defTabSz="857250">
              <a:lnSpc>
                <a:spcPts val="1207"/>
              </a:lnSpc>
              <a:buFont typeface="Arial"/>
              <a:buChar char="•"/>
            </a:pPr>
            <a:r>
              <a:rPr lang="en-US" sz="1031" spc="-52">
                <a:solidFill>
                  <a:srgbClr val="1B2A3F"/>
                </a:solidFill>
                <a:latin typeface="Gotham Bold"/>
              </a:rPr>
              <a:t>Celebración del Aniversario 70 </a:t>
            </a:r>
            <a:r>
              <a:rPr lang="en-US" sz="1031" spc="-52">
                <a:solidFill>
                  <a:srgbClr val="1B2A3F"/>
                </a:solidFill>
                <a:latin typeface="Gotham"/>
              </a:rPr>
              <a:t> (Marzo 03): con asistencia de líderes educativos, religiosos y gubernamentales. </a:t>
            </a:r>
          </a:p>
          <a:p>
            <a:pPr defTabSz="857250">
              <a:lnSpc>
                <a:spcPts val="1207"/>
              </a:lnSpc>
            </a:pPr>
            <a:endParaRPr lang="en-US" sz="1031" spc="-52">
              <a:solidFill>
                <a:srgbClr val="1B2A3F"/>
              </a:solidFill>
              <a:latin typeface="Gotham"/>
            </a:endParaRPr>
          </a:p>
          <a:p>
            <a:pPr algn="ctr" defTabSz="857250">
              <a:lnSpc>
                <a:spcPts val="1316"/>
              </a:lnSpc>
            </a:pPr>
            <a:endParaRPr lang="en-US" sz="1031" spc="-52">
              <a:solidFill>
                <a:srgbClr val="1B2A3F"/>
              </a:solidFill>
              <a:latin typeface="Gotham"/>
            </a:endParaRPr>
          </a:p>
        </p:txBody>
      </p:sp>
      <p:sp>
        <p:nvSpPr>
          <p:cNvPr id="67" name="TextBox 67"/>
          <p:cNvSpPr txBox="1"/>
          <p:nvPr/>
        </p:nvSpPr>
        <p:spPr>
          <a:xfrm>
            <a:off x="5832225" y="-2903479"/>
            <a:ext cx="4304457" cy="615553"/>
          </a:xfrm>
          <a:prstGeom prst="rect">
            <a:avLst/>
          </a:prstGeom>
        </p:spPr>
        <p:txBody>
          <a:bodyPr lIns="0" tIns="0" rIns="0" bIns="0" rtlCol="0" anchor="t">
            <a:spAutoFit/>
          </a:bodyPr>
          <a:lstStyle/>
          <a:p>
            <a:pPr marL="222648" lvl="1" indent="-111323" defTabSz="857250">
              <a:lnSpc>
                <a:spcPts val="1207"/>
              </a:lnSpc>
              <a:buFont typeface="Arial"/>
              <a:buChar char="•"/>
            </a:pPr>
            <a:r>
              <a:rPr lang="en-US" sz="1031" spc="-52">
                <a:solidFill>
                  <a:srgbClr val="1B2A3F"/>
                </a:solidFill>
                <a:latin typeface="Gotham Bold"/>
              </a:rPr>
              <a:t>Encuentro  Koinonía </a:t>
            </a:r>
            <a:r>
              <a:rPr lang="en-US" sz="1031" spc="-52">
                <a:solidFill>
                  <a:srgbClr val="1B2A3F"/>
                </a:solidFill>
                <a:latin typeface="Gotham"/>
              </a:rPr>
              <a:t>(Septiembre  2023 ), participaron  7 iglesias y dos escuelas de fútbol. </a:t>
            </a:r>
          </a:p>
          <a:p>
            <a:pPr marL="222648" lvl="1" indent="-111323" algn="just" defTabSz="857250">
              <a:lnSpc>
                <a:spcPts val="1207"/>
              </a:lnSpc>
              <a:buFont typeface="Arial"/>
              <a:buChar char="•"/>
            </a:pPr>
            <a:r>
              <a:rPr lang="en-US" sz="1031" spc="-52">
                <a:solidFill>
                  <a:srgbClr val="1B2A3F"/>
                </a:solidFill>
                <a:latin typeface="Gotham Bold"/>
              </a:rPr>
              <a:t>Semana de Aniversario </a:t>
            </a:r>
            <a:r>
              <a:rPr lang="en-US" sz="1031" spc="-52">
                <a:solidFill>
                  <a:srgbClr val="1B2A3F"/>
                </a:solidFill>
                <a:latin typeface="Gotham"/>
              </a:rPr>
              <a:t>( 3 al 11 de marzo): con actividades académicas, culturales y recreativas.</a:t>
            </a:r>
          </a:p>
        </p:txBody>
      </p:sp>
      <p:grpSp>
        <p:nvGrpSpPr>
          <p:cNvPr id="68" name="Group 68"/>
          <p:cNvGrpSpPr/>
          <p:nvPr/>
        </p:nvGrpSpPr>
        <p:grpSpPr>
          <a:xfrm>
            <a:off x="1986411" y="4724206"/>
            <a:ext cx="8207750" cy="1693697"/>
            <a:chOff x="0" y="0"/>
            <a:chExt cx="3321871" cy="685479"/>
          </a:xfrm>
        </p:grpSpPr>
        <p:sp>
          <p:nvSpPr>
            <p:cNvPr id="69" name="Freeform 69"/>
            <p:cNvSpPr/>
            <p:nvPr/>
          </p:nvSpPr>
          <p:spPr>
            <a:xfrm>
              <a:off x="0" y="0"/>
              <a:ext cx="3321870" cy="685479"/>
            </a:xfrm>
            <a:custGeom>
              <a:avLst/>
              <a:gdLst/>
              <a:ahLst/>
              <a:cxnLst/>
              <a:rect l="l" t="t" r="r" b="b"/>
              <a:pathLst>
                <a:path w="3321870" h="685479">
                  <a:moveTo>
                    <a:pt x="12380" y="0"/>
                  </a:moveTo>
                  <a:lnTo>
                    <a:pt x="3309490" y="0"/>
                  </a:lnTo>
                  <a:cubicBezTo>
                    <a:pt x="3316328" y="0"/>
                    <a:pt x="3321870" y="5543"/>
                    <a:pt x="3321870" y="12380"/>
                  </a:cubicBezTo>
                  <a:lnTo>
                    <a:pt x="3321870" y="673099"/>
                  </a:lnTo>
                  <a:cubicBezTo>
                    <a:pt x="3321870" y="679937"/>
                    <a:pt x="3316328" y="685479"/>
                    <a:pt x="3309490" y="685479"/>
                  </a:cubicBezTo>
                  <a:lnTo>
                    <a:pt x="12380" y="685479"/>
                  </a:lnTo>
                  <a:cubicBezTo>
                    <a:pt x="9097" y="685479"/>
                    <a:pt x="5948" y="684175"/>
                    <a:pt x="3626" y="681853"/>
                  </a:cubicBezTo>
                  <a:cubicBezTo>
                    <a:pt x="1304" y="679532"/>
                    <a:pt x="0" y="676383"/>
                    <a:pt x="0" y="673099"/>
                  </a:cubicBezTo>
                  <a:lnTo>
                    <a:pt x="0" y="12380"/>
                  </a:lnTo>
                  <a:cubicBezTo>
                    <a:pt x="0" y="5543"/>
                    <a:pt x="5543" y="0"/>
                    <a:pt x="12380"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70" name="TextBox 70"/>
            <p:cNvSpPr txBox="1"/>
            <p:nvPr/>
          </p:nvSpPr>
          <p:spPr>
            <a:xfrm>
              <a:off x="0" y="-9525"/>
              <a:ext cx="3321871" cy="695004"/>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grpSp>
        <p:nvGrpSpPr>
          <p:cNvPr id="71" name="Group 71"/>
          <p:cNvGrpSpPr>
            <a:grpSpLocks noChangeAspect="1"/>
          </p:cNvGrpSpPr>
          <p:nvPr/>
        </p:nvGrpSpPr>
        <p:grpSpPr>
          <a:xfrm>
            <a:off x="5888903" y="5487545"/>
            <a:ext cx="1025689" cy="591852"/>
            <a:chOff x="0" y="0"/>
            <a:chExt cx="2299970" cy="1327150"/>
          </a:xfrm>
        </p:grpSpPr>
        <p:sp>
          <p:nvSpPr>
            <p:cNvPr id="72" name="Freeform 72"/>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19"/>
              <a:stretch>
                <a:fillRect l="-7666" t="-12428" r="-7666"/>
              </a:stretch>
            </a:blipFill>
          </p:spPr>
          <p:txBody>
            <a:bodyPr/>
            <a:lstStyle/>
            <a:p>
              <a:pPr defTabSz="857250"/>
              <a:endParaRPr lang="es-CO" sz="1688">
                <a:solidFill>
                  <a:prstClr val="black"/>
                </a:solidFill>
                <a:latin typeface="Calibri"/>
              </a:endParaRPr>
            </a:p>
          </p:txBody>
        </p:sp>
      </p:grpSp>
      <p:grpSp>
        <p:nvGrpSpPr>
          <p:cNvPr id="73" name="Group 73"/>
          <p:cNvGrpSpPr>
            <a:grpSpLocks noChangeAspect="1"/>
          </p:cNvGrpSpPr>
          <p:nvPr/>
        </p:nvGrpSpPr>
        <p:grpSpPr>
          <a:xfrm>
            <a:off x="9030535" y="5509798"/>
            <a:ext cx="959542" cy="553684"/>
            <a:chOff x="0" y="0"/>
            <a:chExt cx="2299970" cy="1327150"/>
          </a:xfrm>
        </p:grpSpPr>
        <p:sp>
          <p:nvSpPr>
            <p:cNvPr id="74" name="Freeform 74"/>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20"/>
              <a:stretch>
                <a:fillRect t="-103483" b="-181630"/>
              </a:stretch>
            </a:blipFill>
          </p:spPr>
          <p:txBody>
            <a:bodyPr/>
            <a:lstStyle/>
            <a:p>
              <a:pPr defTabSz="857250"/>
              <a:endParaRPr lang="es-CO" sz="1688">
                <a:solidFill>
                  <a:prstClr val="black"/>
                </a:solidFill>
                <a:latin typeface="Calibri"/>
              </a:endParaRPr>
            </a:p>
          </p:txBody>
        </p:sp>
      </p:grpSp>
      <p:grpSp>
        <p:nvGrpSpPr>
          <p:cNvPr id="75" name="Group 75"/>
          <p:cNvGrpSpPr>
            <a:grpSpLocks noChangeAspect="1"/>
          </p:cNvGrpSpPr>
          <p:nvPr/>
        </p:nvGrpSpPr>
        <p:grpSpPr>
          <a:xfrm>
            <a:off x="8077743" y="5496475"/>
            <a:ext cx="881354" cy="600399"/>
            <a:chOff x="0" y="0"/>
            <a:chExt cx="6019800" cy="4100830"/>
          </a:xfrm>
        </p:grpSpPr>
        <p:sp>
          <p:nvSpPr>
            <p:cNvPr id="76" name="Freeform 76"/>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1"/>
              <a:stretch>
                <a:fillRect l="-8280" t="-15624" r="-68558" b="-36089"/>
              </a:stretch>
            </a:blipFill>
          </p:spPr>
          <p:txBody>
            <a:bodyPr/>
            <a:lstStyle/>
            <a:p>
              <a:pPr defTabSz="857250"/>
              <a:endParaRPr lang="es-CO" sz="1688">
                <a:solidFill>
                  <a:prstClr val="black"/>
                </a:solidFill>
                <a:latin typeface="Calibri"/>
              </a:endParaRPr>
            </a:p>
          </p:txBody>
        </p:sp>
        <p:sp>
          <p:nvSpPr>
            <p:cNvPr id="77" name="Freeform 77"/>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7"/>
              <a:stretch>
                <a:fillRect l="-182" r="-182"/>
              </a:stretch>
            </a:blipFill>
          </p:spPr>
          <p:txBody>
            <a:bodyPr/>
            <a:lstStyle/>
            <a:p>
              <a:pPr defTabSz="857250"/>
              <a:endParaRPr lang="es-CO" sz="1688">
                <a:solidFill>
                  <a:prstClr val="black"/>
                </a:solidFill>
                <a:latin typeface="Calibri"/>
              </a:endParaRPr>
            </a:p>
          </p:txBody>
        </p:sp>
      </p:grpSp>
      <p:grpSp>
        <p:nvGrpSpPr>
          <p:cNvPr id="78" name="Group 78"/>
          <p:cNvGrpSpPr>
            <a:grpSpLocks noChangeAspect="1"/>
          </p:cNvGrpSpPr>
          <p:nvPr/>
        </p:nvGrpSpPr>
        <p:grpSpPr>
          <a:xfrm>
            <a:off x="7005475" y="5504600"/>
            <a:ext cx="981386" cy="566288"/>
            <a:chOff x="0" y="0"/>
            <a:chExt cx="2299970" cy="1327150"/>
          </a:xfrm>
        </p:grpSpPr>
        <p:sp>
          <p:nvSpPr>
            <p:cNvPr id="79" name="Freeform 79"/>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22"/>
              <a:stretch>
                <a:fillRect l="-6710" r="-6710"/>
              </a:stretch>
            </a:blipFill>
          </p:spPr>
          <p:txBody>
            <a:bodyPr/>
            <a:lstStyle/>
            <a:p>
              <a:pPr defTabSz="857250"/>
              <a:endParaRPr lang="es-CO" sz="1688">
                <a:solidFill>
                  <a:prstClr val="black"/>
                </a:solidFill>
                <a:latin typeface="Calibri"/>
              </a:endParaRPr>
            </a:p>
          </p:txBody>
        </p:sp>
      </p:grpSp>
      <p:sp>
        <p:nvSpPr>
          <p:cNvPr id="80" name="TextBox 80"/>
          <p:cNvSpPr txBox="1"/>
          <p:nvPr/>
        </p:nvSpPr>
        <p:spPr>
          <a:xfrm>
            <a:off x="2130498" y="5155440"/>
            <a:ext cx="3475462" cy="352276"/>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a:rPr>
              <a:t>Se coordinaron junto al Comité de Aniversario actividades estratégicas conmemorativas a lo largo del año</a:t>
            </a:r>
            <a:r>
              <a:rPr lang="en-US" sz="1125" spc="-56">
                <a:solidFill>
                  <a:srgbClr val="000000"/>
                </a:solidFill>
                <a:latin typeface="Gotham Bold"/>
              </a:rPr>
              <a:t>. </a:t>
            </a:r>
          </a:p>
        </p:txBody>
      </p:sp>
      <p:sp>
        <p:nvSpPr>
          <p:cNvPr id="81" name="TextBox 81"/>
          <p:cNvSpPr txBox="1"/>
          <p:nvPr/>
        </p:nvSpPr>
        <p:spPr>
          <a:xfrm>
            <a:off x="1997887" y="5685506"/>
            <a:ext cx="3556761" cy="153888"/>
          </a:xfrm>
          <a:prstGeom prst="rect">
            <a:avLst/>
          </a:prstGeom>
        </p:spPr>
        <p:txBody>
          <a:bodyPr lIns="0" tIns="0" rIns="0" bIns="0" rtlCol="0" anchor="t">
            <a:spAutoFit/>
          </a:bodyPr>
          <a:lstStyle/>
          <a:p>
            <a:pPr marL="222648" lvl="1" indent="-111323" defTabSz="857250">
              <a:lnSpc>
                <a:spcPts val="1207"/>
              </a:lnSpc>
              <a:buFont typeface="Arial"/>
              <a:buChar char="•"/>
            </a:pPr>
            <a:r>
              <a:rPr lang="en-US" sz="1031" spc="-52">
                <a:solidFill>
                  <a:srgbClr val="1B2A3F"/>
                </a:solidFill>
                <a:latin typeface="Gotham Bold"/>
              </a:rPr>
              <a:t>Culto  en la Asamblea de la DBC </a:t>
            </a:r>
            <a:r>
              <a:rPr lang="en-US" sz="1031" spc="-52">
                <a:solidFill>
                  <a:srgbClr val="1B2A3F"/>
                </a:solidFill>
                <a:latin typeface="Gotham"/>
              </a:rPr>
              <a:t>(Enero 2023 )</a:t>
            </a:r>
          </a:p>
        </p:txBody>
      </p:sp>
      <p:sp>
        <p:nvSpPr>
          <p:cNvPr id="82" name="TextBox 82"/>
          <p:cNvSpPr txBox="1"/>
          <p:nvPr/>
        </p:nvSpPr>
        <p:spPr>
          <a:xfrm>
            <a:off x="1963930" y="5929821"/>
            <a:ext cx="3854026" cy="621645"/>
          </a:xfrm>
          <a:prstGeom prst="rect">
            <a:avLst/>
          </a:prstGeom>
        </p:spPr>
        <p:txBody>
          <a:bodyPr lIns="0" tIns="0" rIns="0" bIns="0" rtlCol="0" anchor="t">
            <a:spAutoFit/>
          </a:bodyPr>
          <a:lstStyle/>
          <a:p>
            <a:pPr marL="222648" lvl="1" indent="-111323" defTabSz="857250">
              <a:lnSpc>
                <a:spcPts val="1207"/>
              </a:lnSpc>
              <a:buFont typeface="Arial"/>
              <a:buChar char="•"/>
            </a:pPr>
            <a:r>
              <a:rPr lang="en-US" sz="1031" spc="-52">
                <a:solidFill>
                  <a:srgbClr val="1B2A3F"/>
                </a:solidFill>
                <a:latin typeface="Gotham Bold"/>
              </a:rPr>
              <a:t>Celebración del Aniversario 70 </a:t>
            </a:r>
            <a:r>
              <a:rPr lang="en-US" sz="1031" spc="-52">
                <a:solidFill>
                  <a:srgbClr val="1B2A3F"/>
                </a:solidFill>
                <a:latin typeface="Gotham"/>
              </a:rPr>
              <a:t> (Marzo 03): con asistencia de líderes educativos, religiosos y gubernamentales. </a:t>
            </a:r>
          </a:p>
          <a:p>
            <a:pPr defTabSz="857250">
              <a:lnSpc>
                <a:spcPts val="1207"/>
              </a:lnSpc>
            </a:pPr>
            <a:endParaRPr lang="en-US" sz="1031" spc="-52">
              <a:solidFill>
                <a:srgbClr val="1B2A3F"/>
              </a:solidFill>
              <a:latin typeface="Gotham"/>
            </a:endParaRPr>
          </a:p>
          <a:p>
            <a:pPr algn="ctr" defTabSz="857250">
              <a:lnSpc>
                <a:spcPts val="1316"/>
              </a:lnSpc>
            </a:pPr>
            <a:endParaRPr lang="en-US" sz="1031" spc="-52">
              <a:solidFill>
                <a:srgbClr val="1B2A3F"/>
              </a:solidFill>
              <a:latin typeface="Gotham"/>
            </a:endParaRPr>
          </a:p>
        </p:txBody>
      </p:sp>
      <p:sp>
        <p:nvSpPr>
          <p:cNvPr id="83" name="TextBox 83"/>
          <p:cNvSpPr txBox="1"/>
          <p:nvPr/>
        </p:nvSpPr>
        <p:spPr>
          <a:xfrm>
            <a:off x="5815187" y="4809354"/>
            <a:ext cx="4304457" cy="615553"/>
          </a:xfrm>
          <a:prstGeom prst="rect">
            <a:avLst/>
          </a:prstGeom>
        </p:spPr>
        <p:txBody>
          <a:bodyPr lIns="0" tIns="0" rIns="0" bIns="0" rtlCol="0" anchor="t">
            <a:spAutoFit/>
          </a:bodyPr>
          <a:lstStyle/>
          <a:p>
            <a:pPr marL="222648" lvl="1" indent="-111323" defTabSz="857250">
              <a:lnSpc>
                <a:spcPts val="1207"/>
              </a:lnSpc>
              <a:buFont typeface="Arial"/>
              <a:buChar char="•"/>
            </a:pPr>
            <a:r>
              <a:rPr lang="en-US" sz="1031" spc="-52">
                <a:solidFill>
                  <a:srgbClr val="1B2A3F"/>
                </a:solidFill>
                <a:latin typeface="Gotham Bold"/>
              </a:rPr>
              <a:t>Encuentro  Koinonía </a:t>
            </a:r>
            <a:r>
              <a:rPr lang="en-US" sz="1031" spc="-52">
                <a:solidFill>
                  <a:srgbClr val="1B2A3F"/>
                </a:solidFill>
                <a:latin typeface="Gotham"/>
              </a:rPr>
              <a:t>(Septiembre  2023 ), participaron  7 iglesias y dos escuelas de fútbol. </a:t>
            </a:r>
          </a:p>
          <a:p>
            <a:pPr marL="222648" lvl="1" indent="-111323" algn="just" defTabSz="857250">
              <a:lnSpc>
                <a:spcPts val="1207"/>
              </a:lnSpc>
              <a:buFont typeface="Arial"/>
              <a:buChar char="•"/>
            </a:pPr>
            <a:r>
              <a:rPr lang="en-US" sz="1031" spc="-52">
                <a:solidFill>
                  <a:srgbClr val="1B2A3F"/>
                </a:solidFill>
                <a:latin typeface="Gotham Bold"/>
              </a:rPr>
              <a:t>Semana de Aniversario </a:t>
            </a:r>
            <a:r>
              <a:rPr lang="en-US" sz="1031" spc="-52">
                <a:solidFill>
                  <a:srgbClr val="1B2A3F"/>
                </a:solidFill>
                <a:latin typeface="Gotham"/>
              </a:rPr>
              <a:t>( 3 al 11 de marzo): con actividades académicas, culturales y recreativas abiertas a toda la comunidad.</a:t>
            </a:r>
          </a:p>
        </p:txBody>
      </p:sp>
      <p:sp>
        <p:nvSpPr>
          <p:cNvPr id="84" name="TextBox 84"/>
          <p:cNvSpPr txBox="1"/>
          <p:nvPr/>
        </p:nvSpPr>
        <p:spPr>
          <a:xfrm>
            <a:off x="5737584" y="6146440"/>
            <a:ext cx="4304457" cy="282129"/>
          </a:xfrm>
          <a:prstGeom prst="rect">
            <a:avLst/>
          </a:prstGeom>
        </p:spPr>
        <p:txBody>
          <a:bodyPr lIns="0" tIns="0" rIns="0" bIns="0" rtlCol="0" anchor="t">
            <a:spAutoFit/>
          </a:bodyPr>
          <a:lstStyle/>
          <a:p>
            <a:pPr marL="202407" lvl="1" indent="-101204" defTabSz="857250">
              <a:lnSpc>
                <a:spcPts val="1097"/>
              </a:lnSpc>
              <a:buFont typeface="Arial"/>
              <a:buChar char="•"/>
            </a:pPr>
            <a:r>
              <a:rPr lang="en-US" sz="938" spc="-47">
                <a:solidFill>
                  <a:srgbClr val="1B2A3F"/>
                </a:solidFill>
                <a:latin typeface="Gotham Bold"/>
              </a:rPr>
              <a:t>Actividades académicas y de integración </a:t>
            </a:r>
            <a:r>
              <a:rPr lang="en-US" sz="938" spc="-47">
                <a:solidFill>
                  <a:srgbClr val="1B2A3F"/>
                </a:solidFill>
                <a:latin typeface="Gotham"/>
              </a:rPr>
              <a:t>enmarcadas en el aniversario 70. </a:t>
            </a:r>
          </a:p>
          <a:p>
            <a:pPr defTabSz="857250">
              <a:lnSpc>
                <a:spcPts val="1097"/>
              </a:lnSpc>
            </a:pPr>
            <a:endParaRPr lang="en-US" sz="938" spc="-47">
              <a:solidFill>
                <a:srgbClr val="1B2A3F"/>
              </a:solidFill>
              <a:latin typeface="Gotham"/>
            </a:endParaRPr>
          </a:p>
        </p:txBody>
      </p:sp>
      <p:sp>
        <p:nvSpPr>
          <p:cNvPr id="85" name="TextBox 85"/>
          <p:cNvSpPr txBox="1"/>
          <p:nvPr/>
        </p:nvSpPr>
        <p:spPr>
          <a:xfrm>
            <a:off x="5622996" y="1237456"/>
            <a:ext cx="1682024" cy="143886"/>
          </a:xfrm>
          <a:prstGeom prst="rect">
            <a:avLst/>
          </a:prstGeom>
        </p:spPr>
        <p:txBody>
          <a:bodyPr lIns="0" tIns="0" rIns="0" bIns="0" rtlCol="0" anchor="t">
            <a:spAutoFit/>
          </a:bodyPr>
          <a:lstStyle/>
          <a:p>
            <a:pPr algn="r" defTabSz="857250">
              <a:lnSpc>
                <a:spcPts val="1068"/>
              </a:lnSpc>
              <a:spcBef>
                <a:spcPct val="0"/>
              </a:spcBef>
            </a:pPr>
            <a:r>
              <a:rPr lang="en-US" sz="1125" spc="-42">
                <a:solidFill>
                  <a:srgbClr val="004AAD"/>
                </a:solidFill>
                <a:latin typeface="Garet Ultra-Bold"/>
              </a:rPr>
              <a:t>Deporte y Recreación </a:t>
            </a:r>
          </a:p>
        </p:txBody>
      </p:sp>
      <p:sp>
        <p:nvSpPr>
          <p:cNvPr id="86" name="TextBox 86"/>
          <p:cNvSpPr txBox="1"/>
          <p:nvPr/>
        </p:nvSpPr>
        <p:spPr>
          <a:xfrm>
            <a:off x="2485567" y="4911362"/>
            <a:ext cx="2217727" cy="156646"/>
          </a:xfrm>
          <a:prstGeom prst="rect">
            <a:avLst/>
          </a:prstGeom>
        </p:spPr>
        <p:txBody>
          <a:bodyPr lIns="0" tIns="0" rIns="0" bIns="0" rtlCol="0" anchor="t">
            <a:spAutoFit/>
          </a:bodyPr>
          <a:lstStyle/>
          <a:p>
            <a:pPr algn="r" defTabSz="857250">
              <a:lnSpc>
                <a:spcPts val="1157"/>
              </a:lnSpc>
              <a:spcBef>
                <a:spcPct val="0"/>
              </a:spcBef>
            </a:pPr>
            <a:r>
              <a:rPr lang="en-US" sz="1218" spc="-46">
                <a:solidFill>
                  <a:srgbClr val="004AAD"/>
                </a:solidFill>
                <a:latin typeface="Garet Ultra-Bold"/>
              </a:rPr>
              <a:t>Celebración Aniversario 70</a:t>
            </a:r>
          </a:p>
        </p:txBody>
      </p:sp>
      <p:sp>
        <p:nvSpPr>
          <p:cNvPr id="87" name="Freeform 87"/>
          <p:cNvSpPr/>
          <p:nvPr/>
        </p:nvSpPr>
        <p:spPr>
          <a:xfrm>
            <a:off x="2158949" y="4811631"/>
            <a:ext cx="382848" cy="267792"/>
          </a:xfrm>
          <a:custGeom>
            <a:avLst/>
            <a:gdLst/>
            <a:ahLst/>
            <a:cxnLst/>
            <a:rect l="l" t="t" r="r" b="b"/>
            <a:pathLst>
              <a:path w="408371" h="285645">
                <a:moveTo>
                  <a:pt x="0" y="0"/>
                </a:moveTo>
                <a:lnTo>
                  <a:pt x="408371" y="0"/>
                </a:lnTo>
                <a:lnTo>
                  <a:pt x="408371" y="285644"/>
                </a:lnTo>
                <a:lnTo>
                  <a:pt x="0" y="285644"/>
                </a:lnTo>
                <a:lnTo>
                  <a:pt x="0" y="0"/>
                </a:lnTo>
                <a:close/>
              </a:path>
            </a:pathLst>
          </a:custGeom>
          <a:blipFill>
            <a:blip r:embed="rId2"/>
            <a:stretch>
              <a:fillRect r="-158664"/>
            </a:stretch>
          </a:blipFill>
        </p:spPr>
        <p:txBody>
          <a:bodyPr/>
          <a:lstStyle/>
          <a:p>
            <a:pPr defTabSz="857250"/>
            <a:endParaRPr lang="es-CO" sz="1688">
              <a:solidFill>
                <a:prstClr val="black"/>
              </a:solidFill>
              <a:latin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0317" y="1179732"/>
            <a:ext cx="1573466" cy="3173681"/>
            <a:chOff x="0" y="0"/>
            <a:chExt cx="636819" cy="1284464"/>
          </a:xfrm>
        </p:grpSpPr>
        <p:sp>
          <p:nvSpPr>
            <p:cNvPr id="3" name="Freeform 3"/>
            <p:cNvSpPr/>
            <p:nvPr/>
          </p:nvSpPr>
          <p:spPr>
            <a:xfrm>
              <a:off x="0" y="0"/>
              <a:ext cx="636819" cy="1284464"/>
            </a:xfrm>
            <a:custGeom>
              <a:avLst/>
              <a:gdLst/>
              <a:ahLst/>
              <a:cxnLst/>
              <a:rect l="l" t="t" r="r" b="b"/>
              <a:pathLst>
                <a:path w="636819" h="1284464">
                  <a:moveTo>
                    <a:pt x="64579" y="0"/>
                  </a:moveTo>
                  <a:lnTo>
                    <a:pt x="572240" y="0"/>
                  </a:lnTo>
                  <a:cubicBezTo>
                    <a:pt x="607906" y="0"/>
                    <a:pt x="636819" y="28913"/>
                    <a:pt x="636819" y="64579"/>
                  </a:cubicBezTo>
                  <a:lnTo>
                    <a:pt x="636819" y="1219885"/>
                  </a:lnTo>
                  <a:cubicBezTo>
                    <a:pt x="636819" y="1237012"/>
                    <a:pt x="630015" y="1253438"/>
                    <a:pt x="617904" y="1265549"/>
                  </a:cubicBezTo>
                  <a:cubicBezTo>
                    <a:pt x="605793" y="1277660"/>
                    <a:pt x="589367" y="1284464"/>
                    <a:pt x="572240" y="1284464"/>
                  </a:cubicBezTo>
                  <a:lnTo>
                    <a:pt x="64579" y="1284464"/>
                  </a:lnTo>
                  <a:cubicBezTo>
                    <a:pt x="28913" y="1284464"/>
                    <a:pt x="0" y="1255551"/>
                    <a:pt x="0" y="1219885"/>
                  </a:cubicBezTo>
                  <a:lnTo>
                    <a:pt x="0" y="64579"/>
                  </a:lnTo>
                  <a:cubicBezTo>
                    <a:pt x="0" y="28913"/>
                    <a:pt x="28913" y="0"/>
                    <a:pt x="64579"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4" name="TextBox 4"/>
            <p:cNvSpPr txBox="1"/>
            <p:nvPr/>
          </p:nvSpPr>
          <p:spPr>
            <a:xfrm>
              <a:off x="0" y="-9525"/>
              <a:ext cx="636819" cy="1293989"/>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grpSp>
        <p:nvGrpSpPr>
          <p:cNvPr id="5" name="Group 5"/>
          <p:cNvGrpSpPr/>
          <p:nvPr/>
        </p:nvGrpSpPr>
        <p:grpSpPr>
          <a:xfrm>
            <a:off x="3572613" y="1156633"/>
            <a:ext cx="1960698" cy="3196779"/>
            <a:chOff x="0" y="0"/>
            <a:chExt cx="793541" cy="1293812"/>
          </a:xfrm>
        </p:grpSpPr>
        <p:sp>
          <p:nvSpPr>
            <p:cNvPr id="6" name="Freeform 6"/>
            <p:cNvSpPr/>
            <p:nvPr/>
          </p:nvSpPr>
          <p:spPr>
            <a:xfrm>
              <a:off x="0" y="0"/>
              <a:ext cx="793541" cy="1293812"/>
            </a:xfrm>
            <a:custGeom>
              <a:avLst/>
              <a:gdLst/>
              <a:ahLst/>
              <a:cxnLst/>
              <a:rect l="l" t="t" r="r" b="b"/>
              <a:pathLst>
                <a:path w="793541" h="1293812">
                  <a:moveTo>
                    <a:pt x="51825" y="0"/>
                  </a:moveTo>
                  <a:lnTo>
                    <a:pt x="741716" y="0"/>
                  </a:lnTo>
                  <a:cubicBezTo>
                    <a:pt x="770338" y="0"/>
                    <a:pt x="793541" y="23203"/>
                    <a:pt x="793541" y="51825"/>
                  </a:cubicBezTo>
                  <a:lnTo>
                    <a:pt x="793541" y="1241988"/>
                  </a:lnTo>
                  <a:cubicBezTo>
                    <a:pt x="793541" y="1255733"/>
                    <a:pt x="788081" y="1268914"/>
                    <a:pt x="778362" y="1278633"/>
                  </a:cubicBezTo>
                  <a:cubicBezTo>
                    <a:pt x="768643" y="1288352"/>
                    <a:pt x="755461" y="1293812"/>
                    <a:pt x="741716" y="1293812"/>
                  </a:cubicBezTo>
                  <a:lnTo>
                    <a:pt x="51825" y="1293812"/>
                  </a:lnTo>
                  <a:cubicBezTo>
                    <a:pt x="23203" y="1293812"/>
                    <a:pt x="0" y="1270610"/>
                    <a:pt x="0" y="1241988"/>
                  </a:cubicBezTo>
                  <a:lnTo>
                    <a:pt x="0" y="51825"/>
                  </a:lnTo>
                  <a:cubicBezTo>
                    <a:pt x="0" y="23203"/>
                    <a:pt x="23203" y="0"/>
                    <a:pt x="51825"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7" name="TextBox 7"/>
            <p:cNvSpPr txBox="1"/>
            <p:nvPr/>
          </p:nvSpPr>
          <p:spPr>
            <a:xfrm>
              <a:off x="0" y="-9525"/>
              <a:ext cx="793541" cy="1303337"/>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grpSp>
        <p:nvGrpSpPr>
          <p:cNvPr id="8" name="Group 8"/>
          <p:cNvGrpSpPr/>
          <p:nvPr/>
        </p:nvGrpSpPr>
        <p:grpSpPr>
          <a:xfrm>
            <a:off x="5599128" y="1116540"/>
            <a:ext cx="4657187" cy="3313561"/>
            <a:chOff x="0" y="0"/>
            <a:chExt cx="1884874" cy="1341077"/>
          </a:xfrm>
        </p:grpSpPr>
        <p:sp>
          <p:nvSpPr>
            <p:cNvPr id="9" name="Freeform 9"/>
            <p:cNvSpPr/>
            <p:nvPr/>
          </p:nvSpPr>
          <p:spPr>
            <a:xfrm>
              <a:off x="0" y="0"/>
              <a:ext cx="1884874" cy="1341077"/>
            </a:xfrm>
            <a:custGeom>
              <a:avLst/>
              <a:gdLst/>
              <a:ahLst/>
              <a:cxnLst/>
              <a:rect l="l" t="t" r="r" b="b"/>
              <a:pathLst>
                <a:path w="1884874" h="1341077">
                  <a:moveTo>
                    <a:pt x="21818" y="0"/>
                  </a:moveTo>
                  <a:lnTo>
                    <a:pt x="1863055" y="0"/>
                  </a:lnTo>
                  <a:cubicBezTo>
                    <a:pt x="1875105" y="0"/>
                    <a:pt x="1884874" y="9768"/>
                    <a:pt x="1884874" y="21818"/>
                  </a:cubicBezTo>
                  <a:lnTo>
                    <a:pt x="1884874" y="1319258"/>
                  </a:lnTo>
                  <a:cubicBezTo>
                    <a:pt x="1884874" y="1331308"/>
                    <a:pt x="1875105" y="1341077"/>
                    <a:pt x="1863055" y="1341077"/>
                  </a:cubicBezTo>
                  <a:lnTo>
                    <a:pt x="21818" y="1341077"/>
                  </a:lnTo>
                  <a:cubicBezTo>
                    <a:pt x="9768" y="1341077"/>
                    <a:pt x="0" y="1331308"/>
                    <a:pt x="0" y="1319258"/>
                  </a:cubicBezTo>
                  <a:lnTo>
                    <a:pt x="0" y="21818"/>
                  </a:lnTo>
                  <a:cubicBezTo>
                    <a:pt x="0" y="9768"/>
                    <a:pt x="9768" y="0"/>
                    <a:pt x="21818"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10" name="TextBox 10"/>
            <p:cNvSpPr txBox="1"/>
            <p:nvPr/>
          </p:nvSpPr>
          <p:spPr>
            <a:xfrm>
              <a:off x="0" y="-9525"/>
              <a:ext cx="1884874" cy="1350602"/>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grpSp>
        <p:nvGrpSpPr>
          <p:cNvPr id="11" name="Group 11"/>
          <p:cNvGrpSpPr/>
          <p:nvPr/>
        </p:nvGrpSpPr>
        <p:grpSpPr>
          <a:xfrm>
            <a:off x="1969643" y="4723149"/>
            <a:ext cx="5304544" cy="1576377"/>
            <a:chOff x="0" y="0"/>
            <a:chExt cx="2146874" cy="637997"/>
          </a:xfrm>
        </p:grpSpPr>
        <p:sp>
          <p:nvSpPr>
            <p:cNvPr id="12" name="Freeform 12"/>
            <p:cNvSpPr/>
            <p:nvPr/>
          </p:nvSpPr>
          <p:spPr>
            <a:xfrm>
              <a:off x="0" y="0"/>
              <a:ext cx="2146875" cy="637997"/>
            </a:xfrm>
            <a:custGeom>
              <a:avLst/>
              <a:gdLst/>
              <a:ahLst/>
              <a:cxnLst/>
              <a:rect l="l" t="t" r="r" b="b"/>
              <a:pathLst>
                <a:path w="2146875" h="637997">
                  <a:moveTo>
                    <a:pt x="19156" y="0"/>
                  </a:moveTo>
                  <a:lnTo>
                    <a:pt x="2127719" y="0"/>
                  </a:lnTo>
                  <a:cubicBezTo>
                    <a:pt x="2132799" y="0"/>
                    <a:pt x="2137672" y="2018"/>
                    <a:pt x="2141264" y="5611"/>
                  </a:cubicBezTo>
                  <a:cubicBezTo>
                    <a:pt x="2144856" y="9203"/>
                    <a:pt x="2146875" y="14075"/>
                    <a:pt x="2146875" y="19156"/>
                  </a:cubicBezTo>
                  <a:lnTo>
                    <a:pt x="2146875" y="618841"/>
                  </a:lnTo>
                  <a:cubicBezTo>
                    <a:pt x="2146875" y="629421"/>
                    <a:pt x="2138298" y="637997"/>
                    <a:pt x="2127719" y="637997"/>
                  </a:cubicBezTo>
                  <a:lnTo>
                    <a:pt x="19156" y="637997"/>
                  </a:lnTo>
                  <a:cubicBezTo>
                    <a:pt x="14075" y="637997"/>
                    <a:pt x="9203" y="635979"/>
                    <a:pt x="5611" y="632387"/>
                  </a:cubicBezTo>
                  <a:cubicBezTo>
                    <a:pt x="2018" y="628794"/>
                    <a:pt x="0" y="623922"/>
                    <a:pt x="0" y="618841"/>
                  </a:cubicBezTo>
                  <a:lnTo>
                    <a:pt x="0" y="19156"/>
                  </a:lnTo>
                  <a:cubicBezTo>
                    <a:pt x="0" y="14075"/>
                    <a:pt x="2018" y="9203"/>
                    <a:pt x="5611" y="5611"/>
                  </a:cubicBezTo>
                  <a:cubicBezTo>
                    <a:pt x="9203" y="2018"/>
                    <a:pt x="14075" y="0"/>
                    <a:pt x="19156"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13" name="TextBox 13"/>
            <p:cNvSpPr txBox="1"/>
            <p:nvPr/>
          </p:nvSpPr>
          <p:spPr>
            <a:xfrm>
              <a:off x="0" y="-9525"/>
              <a:ext cx="2146874" cy="647522"/>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grpSp>
        <p:nvGrpSpPr>
          <p:cNvPr id="14" name="Group 14"/>
          <p:cNvGrpSpPr>
            <a:grpSpLocks noChangeAspect="1"/>
          </p:cNvGrpSpPr>
          <p:nvPr/>
        </p:nvGrpSpPr>
        <p:grpSpPr>
          <a:xfrm>
            <a:off x="2122183" y="3384368"/>
            <a:ext cx="1270883" cy="865756"/>
            <a:chOff x="0" y="0"/>
            <a:chExt cx="6019800" cy="4100830"/>
          </a:xfrm>
        </p:grpSpPr>
        <p:sp>
          <p:nvSpPr>
            <p:cNvPr id="15" name="Freeform 15"/>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
              <a:stretch>
                <a:fillRect l="-6730" r="-17188" b="-9217"/>
              </a:stretch>
            </a:blipFill>
          </p:spPr>
          <p:txBody>
            <a:bodyPr/>
            <a:lstStyle/>
            <a:p>
              <a:pPr defTabSz="857250"/>
              <a:endParaRPr lang="es-CO" sz="1688">
                <a:solidFill>
                  <a:prstClr val="black"/>
                </a:solidFill>
                <a:latin typeface="Calibri"/>
              </a:endParaRPr>
            </a:p>
          </p:txBody>
        </p:sp>
        <p:sp>
          <p:nvSpPr>
            <p:cNvPr id="16" name="Freeform 16"/>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sp>
        <p:nvSpPr>
          <p:cNvPr id="17" name="Freeform 17"/>
          <p:cNvSpPr/>
          <p:nvPr/>
        </p:nvSpPr>
        <p:spPr>
          <a:xfrm>
            <a:off x="2086170" y="1271371"/>
            <a:ext cx="281892" cy="283309"/>
          </a:xfrm>
          <a:custGeom>
            <a:avLst/>
            <a:gdLst/>
            <a:ahLst/>
            <a:cxnLst/>
            <a:rect l="l" t="t" r="r" b="b"/>
            <a:pathLst>
              <a:path w="300685" h="302196">
                <a:moveTo>
                  <a:pt x="0" y="0"/>
                </a:moveTo>
                <a:lnTo>
                  <a:pt x="300685" y="0"/>
                </a:lnTo>
                <a:lnTo>
                  <a:pt x="300685" y="302196"/>
                </a:lnTo>
                <a:lnTo>
                  <a:pt x="0" y="3021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857250"/>
            <a:endParaRPr lang="es-CO" sz="1688">
              <a:solidFill>
                <a:prstClr val="black"/>
              </a:solidFill>
              <a:latin typeface="Calibri"/>
            </a:endParaRPr>
          </a:p>
        </p:txBody>
      </p:sp>
      <p:sp>
        <p:nvSpPr>
          <p:cNvPr id="18" name="TextBox 18"/>
          <p:cNvSpPr txBox="1"/>
          <p:nvPr/>
        </p:nvSpPr>
        <p:spPr>
          <a:xfrm>
            <a:off x="3554753" y="1668792"/>
            <a:ext cx="1922209" cy="1788567"/>
          </a:xfrm>
          <a:prstGeom prst="rect">
            <a:avLst/>
          </a:prstGeom>
        </p:spPr>
        <p:txBody>
          <a:bodyPr lIns="0" tIns="0" rIns="0" bIns="0" rtlCol="0" anchor="t">
            <a:spAutoFit/>
          </a:bodyPr>
          <a:lstStyle/>
          <a:p>
            <a:pPr marL="242888" lvl="1" indent="-121444" defTabSz="857250">
              <a:lnSpc>
                <a:spcPts val="1395"/>
              </a:lnSpc>
              <a:buFont typeface="Arial"/>
              <a:buChar char="•"/>
            </a:pPr>
            <a:r>
              <a:rPr lang="en-US" sz="1125" spc="-56">
                <a:solidFill>
                  <a:srgbClr val="000000"/>
                </a:solidFill>
                <a:latin typeface="Gotham Bold"/>
              </a:rPr>
              <a:t>Semana de la salud mental y cuidado</a:t>
            </a:r>
            <a:r>
              <a:rPr lang="en-US" sz="1125" spc="-56">
                <a:solidFill>
                  <a:srgbClr val="000000"/>
                </a:solidFill>
                <a:latin typeface="Gotham"/>
              </a:rPr>
              <a:t> (80 participantes prom.). </a:t>
            </a:r>
          </a:p>
          <a:p>
            <a:pPr marL="242888" lvl="1" indent="-121444" defTabSz="857250">
              <a:lnSpc>
                <a:spcPts val="1395"/>
              </a:lnSpc>
              <a:buFont typeface="Arial"/>
              <a:buChar char="•"/>
            </a:pPr>
            <a:r>
              <a:rPr lang="en-US" sz="1125" spc="-56">
                <a:solidFill>
                  <a:srgbClr val="000000"/>
                </a:solidFill>
                <a:latin typeface="Gotham Bold"/>
              </a:rPr>
              <a:t>2 jornadas</a:t>
            </a:r>
            <a:r>
              <a:rPr lang="en-US" sz="1125" spc="-56">
                <a:solidFill>
                  <a:srgbClr val="000000"/>
                </a:solidFill>
                <a:latin typeface="Gotham"/>
              </a:rPr>
              <a:t> sobre prevención del suicidio.</a:t>
            </a:r>
          </a:p>
          <a:p>
            <a:pPr marL="242888" lvl="1" indent="-121444" defTabSz="857250">
              <a:lnSpc>
                <a:spcPts val="1395"/>
              </a:lnSpc>
              <a:buFont typeface="Arial"/>
              <a:buChar char="•"/>
            </a:pPr>
            <a:r>
              <a:rPr lang="en-US" sz="1125" spc="-56">
                <a:solidFill>
                  <a:srgbClr val="000000"/>
                </a:solidFill>
                <a:latin typeface="Gotham Bold"/>
              </a:rPr>
              <a:t>4 capacitaciones</a:t>
            </a:r>
            <a:r>
              <a:rPr lang="en-US" sz="1125" spc="-56">
                <a:solidFill>
                  <a:srgbClr val="000000"/>
                </a:solidFill>
                <a:latin typeface="Gotham"/>
              </a:rPr>
              <a:t> en temas de  promoción de salud mental  dirigido a toda la comunidad. </a:t>
            </a:r>
          </a:p>
          <a:p>
            <a:pPr marL="242888" lvl="1" indent="-121444" algn="just" defTabSz="857250">
              <a:lnSpc>
                <a:spcPts val="1395"/>
              </a:lnSpc>
              <a:buFont typeface="Arial"/>
              <a:buChar char="•"/>
            </a:pPr>
            <a:r>
              <a:rPr lang="en-US" sz="1125" spc="-56">
                <a:solidFill>
                  <a:srgbClr val="000000"/>
                </a:solidFill>
                <a:latin typeface="Gotham Bold"/>
              </a:rPr>
              <a:t>2 retiros</a:t>
            </a:r>
            <a:r>
              <a:rPr lang="en-US" sz="1125" spc="-56">
                <a:solidFill>
                  <a:srgbClr val="000000"/>
                </a:solidFill>
                <a:latin typeface="Gotham"/>
              </a:rPr>
              <a:t> para el cuerpo docente (16 asistentes). </a:t>
            </a:r>
          </a:p>
        </p:txBody>
      </p:sp>
      <p:grpSp>
        <p:nvGrpSpPr>
          <p:cNvPr id="19" name="Group 19"/>
          <p:cNvGrpSpPr/>
          <p:nvPr/>
        </p:nvGrpSpPr>
        <p:grpSpPr>
          <a:xfrm>
            <a:off x="5655817" y="1247142"/>
            <a:ext cx="325334" cy="324063"/>
            <a:chOff x="0" y="0"/>
            <a:chExt cx="462697" cy="460889"/>
          </a:xfrm>
        </p:grpSpPr>
        <p:grpSp>
          <p:nvGrpSpPr>
            <p:cNvPr id="20" name="Group 20"/>
            <p:cNvGrpSpPr>
              <a:grpSpLocks noChangeAspect="1"/>
            </p:cNvGrpSpPr>
            <p:nvPr/>
          </p:nvGrpSpPr>
          <p:grpSpPr>
            <a:xfrm>
              <a:off x="0" y="0"/>
              <a:ext cx="462697" cy="460889"/>
              <a:chOff x="0" y="0"/>
              <a:chExt cx="6502400" cy="6477000"/>
            </a:xfrm>
          </p:grpSpPr>
          <p:sp>
            <p:nvSpPr>
              <p:cNvPr id="21" name="Freeform 2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r="223"/>
                </a:stretch>
              </a:blipFill>
            </p:spPr>
            <p:txBody>
              <a:bodyPr/>
              <a:lstStyle/>
              <a:p>
                <a:pPr defTabSz="857250"/>
                <a:endParaRPr lang="es-CO" sz="1688">
                  <a:solidFill>
                    <a:prstClr val="black"/>
                  </a:solidFill>
                  <a:latin typeface="Calibri"/>
                </a:endParaRPr>
              </a:p>
            </p:txBody>
          </p:sp>
          <p:sp>
            <p:nvSpPr>
              <p:cNvPr id="22" name="Freeform 2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4AAD"/>
              </a:solidFill>
            </p:spPr>
            <p:txBody>
              <a:bodyPr/>
              <a:lstStyle/>
              <a:p>
                <a:pPr defTabSz="857250"/>
                <a:endParaRPr lang="es-CO" sz="1688">
                  <a:solidFill>
                    <a:prstClr val="black"/>
                  </a:solidFill>
                  <a:latin typeface="Calibri"/>
                </a:endParaRPr>
              </a:p>
            </p:txBody>
          </p:sp>
        </p:grpSp>
        <p:sp>
          <p:nvSpPr>
            <p:cNvPr id="23" name="Freeform 23"/>
            <p:cNvSpPr/>
            <p:nvPr/>
          </p:nvSpPr>
          <p:spPr>
            <a:xfrm>
              <a:off x="57507" y="99843"/>
              <a:ext cx="358084" cy="221117"/>
            </a:xfrm>
            <a:custGeom>
              <a:avLst/>
              <a:gdLst/>
              <a:ahLst/>
              <a:cxnLst/>
              <a:rect l="l" t="t" r="r" b="b"/>
              <a:pathLst>
                <a:path w="358084" h="221117">
                  <a:moveTo>
                    <a:pt x="0" y="0"/>
                  </a:moveTo>
                  <a:lnTo>
                    <a:pt x="358084" y="0"/>
                  </a:lnTo>
                  <a:lnTo>
                    <a:pt x="358084" y="221117"/>
                  </a:lnTo>
                  <a:lnTo>
                    <a:pt x="0" y="2211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857250"/>
              <a:endParaRPr lang="es-CO" sz="1688">
                <a:solidFill>
                  <a:prstClr val="black"/>
                </a:solidFill>
                <a:latin typeface="Calibri"/>
              </a:endParaRPr>
            </a:p>
          </p:txBody>
        </p:sp>
      </p:grpSp>
      <p:grpSp>
        <p:nvGrpSpPr>
          <p:cNvPr id="24" name="Group 24"/>
          <p:cNvGrpSpPr>
            <a:grpSpLocks noChangeAspect="1"/>
          </p:cNvGrpSpPr>
          <p:nvPr/>
        </p:nvGrpSpPr>
        <p:grpSpPr>
          <a:xfrm>
            <a:off x="6747560" y="3648474"/>
            <a:ext cx="1053257" cy="717503"/>
            <a:chOff x="0" y="0"/>
            <a:chExt cx="6019800" cy="4100830"/>
          </a:xfrm>
        </p:grpSpPr>
        <p:sp>
          <p:nvSpPr>
            <p:cNvPr id="25" name="Freeform 25"/>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9"/>
              <a:stretch>
                <a:fillRect l="-8280" r="-8280"/>
              </a:stretch>
            </a:blipFill>
          </p:spPr>
          <p:txBody>
            <a:bodyPr/>
            <a:lstStyle/>
            <a:p>
              <a:pPr defTabSz="857250"/>
              <a:endParaRPr lang="es-CO" sz="1688">
                <a:solidFill>
                  <a:prstClr val="black"/>
                </a:solidFill>
                <a:latin typeface="Calibri"/>
              </a:endParaRPr>
            </a:p>
          </p:txBody>
        </p:sp>
        <p:sp>
          <p:nvSpPr>
            <p:cNvPr id="26" name="Freeform 26"/>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27" name="Group 27"/>
          <p:cNvGrpSpPr>
            <a:grpSpLocks noChangeAspect="1"/>
          </p:cNvGrpSpPr>
          <p:nvPr/>
        </p:nvGrpSpPr>
        <p:grpSpPr>
          <a:xfrm>
            <a:off x="5625691" y="3589450"/>
            <a:ext cx="1107519" cy="754469"/>
            <a:chOff x="0" y="0"/>
            <a:chExt cx="6019800" cy="4100830"/>
          </a:xfrm>
        </p:grpSpPr>
        <p:sp>
          <p:nvSpPr>
            <p:cNvPr id="28" name="Freeform 28"/>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0"/>
              <a:stretch>
                <a:fillRect l="-8280" r="-8280"/>
              </a:stretch>
            </a:blipFill>
          </p:spPr>
          <p:txBody>
            <a:bodyPr/>
            <a:lstStyle/>
            <a:p>
              <a:pPr defTabSz="857250"/>
              <a:endParaRPr lang="es-CO" sz="1688">
                <a:solidFill>
                  <a:prstClr val="black"/>
                </a:solidFill>
                <a:latin typeface="Calibri"/>
              </a:endParaRPr>
            </a:p>
          </p:txBody>
        </p:sp>
        <p:sp>
          <p:nvSpPr>
            <p:cNvPr id="29" name="Freeform 29"/>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30" name="Group 30"/>
          <p:cNvGrpSpPr>
            <a:grpSpLocks noChangeAspect="1"/>
          </p:cNvGrpSpPr>
          <p:nvPr/>
        </p:nvGrpSpPr>
        <p:grpSpPr>
          <a:xfrm>
            <a:off x="3592389" y="3639502"/>
            <a:ext cx="960572" cy="654365"/>
            <a:chOff x="0" y="0"/>
            <a:chExt cx="6019800" cy="4100830"/>
          </a:xfrm>
        </p:grpSpPr>
        <p:sp>
          <p:nvSpPr>
            <p:cNvPr id="31" name="Freeform 31"/>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1"/>
              <a:stretch>
                <a:fillRect t="-7194" b="-7194"/>
              </a:stretch>
            </a:blipFill>
          </p:spPr>
          <p:txBody>
            <a:bodyPr/>
            <a:lstStyle/>
            <a:p>
              <a:pPr defTabSz="857250"/>
              <a:endParaRPr lang="es-CO" sz="1688">
                <a:solidFill>
                  <a:prstClr val="black"/>
                </a:solidFill>
                <a:latin typeface="Calibri"/>
              </a:endParaRPr>
            </a:p>
          </p:txBody>
        </p:sp>
        <p:sp>
          <p:nvSpPr>
            <p:cNvPr id="32" name="Freeform 32"/>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33" name="Group 33"/>
          <p:cNvGrpSpPr>
            <a:grpSpLocks noChangeAspect="1"/>
          </p:cNvGrpSpPr>
          <p:nvPr/>
        </p:nvGrpSpPr>
        <p:grpSpPr>
          <a:xfrm>
            <a:off x="7755083" y="1232616"/>
            <a:ext cx="1188414" cy="809575"/>
            <a:chOff x="0" y="0"/>
            <a:chExt cx="6019800" cy="4100830"/>
          </a:xfrm>
        </p:grpSpPr>
        <p:sp>
          <p:nvSpPr>
            <p:cNvPr id="34" name="Freeform 34"/>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2"/>
              <a:stretch>
                <a:fillRect t="-24381" b="-24381"/>
              </a:stretch>
            </a:blipFill>
          </p:spPr>
          <p:txBody>
            <a:bodyPr/>
            <a:lstStyle/>
            <a:p>
              <a:pPr defTabSz="857250"/>
              <a:endParaRPr lang="es-CO" sz="1688">
                <a:solidFill>
                  <a:prstClr val="black"/>
                </a:solidFill>
                <a:latin typeface="Calibri"/>
              </a:endParaRPr>
            </a:p>
          </p:txBody>
        </p:sp>
        <p:sp>
          <p:nvSpPr>
            <p:cNvPr id="35" name="Freeform 35"/>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36" name="Group 36"/>
          <p:cNvGrpSpPr/>
          <p:nvPr/>
        </p:nvGrpSpPr>
        <p:grpSpPr>
          <a:xfrm>
            <a:off x="3652110" y="1232616"/>
            <a:ext cx="357205" cy="355810"/>
            <a:chOff x="0" y="0"/>
            <a:chExt cx="508025" cy="506041"/>
          </a:xfrm>
        </p:grpSpPr>
        <p:grpSp>
          <p:nvGrpSpPr>
            <p:cNvPr id="37" name="Group 37"/>
            <p:cNvGrpSpPr>
              <a:grpSpLocks noChangeAspect="1"/>
            </p:cNvGrpSpPr>
            <p:nvPr/>
          </p:nvGrpSpPr>
          <p:grpSpPr>
            <a:xfrm>
              <a:off x="0" y="0"/>
              <a:ext cx="508025" cy="506041"/>
              <a:chOff x="0" y="0"/>
              <a:chExt cx="6502400" cy="6477000"/>
            </a:xfrm>
          </p:grpSpPr>
          <p:sp>
            <p:nvSpPr>
              <p:cNvPr id="38" name="Freeform 3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r="223"/>
                </a:stretch>
              </a:blipFill>
            </p:spPr>
            <p:txBody>
              <a:bodyPr/>
              <a:lstStyle/>
              <a:p>
                <a:pPr defTabSz="857250"/>
                <a:endParaRPr lang="es-CO" sz="1688">
                  <a:solidFill>
                    <a:prstClr val="black"/>
                  </a:solidFill>
                  <a:latin typeface="Calibri"/>
                </a:endParaRPr>
              </a:p>
            </p:txBody>
          </p:sp>
          <p:sp>
            <p:nvSpPr>
              <p:cNvPr id="39" name="Freeform 3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4AAD"/>
              </a:solidFill>
            </p:spPr>
            <p:txBody>
              <a:bodyPr/>
              <a:lstStyle/>
              <a:p>
                <a:pPr defTabSz="857250"/>
                <a:endParaRPr lang="es-CO" sz="1688">
                  <a:solidFill>
                    <a:prstClr val="black"/>
                  </a:solidFill>
                  <a:latin typeface="Calibri"/>
                </a:endParaRPr>
              </a:p>
            </p:txBody>
          </p:sp>
        </p:grpSp>
        <p:sp>
          <p:nvSpPr>
            <p:cNvPr id="40" name="Freeform 40"/>
            <p:cNvSpPr/>
            <p:nvPr/>
          </p:nvSpPr>
          <p:spPr>
            <a:xfrm>
              <a:off x="75421" y="130790"/>
              <a:ext cx="357183" cy="280551"/>
            </a:xfrm>
            <a:custGeom>
              <a:avLst/>
              <a:gdLst/>
              <a:ahLst/>
              <a:cxnLst/>
              <a:rect l="l" t="t" r="r" b="b"/>
              <a:pathLst>
                <a:path w="357183" h="280551">
                  <a:moveTo>
                    <a:pt x="0" y="0"/>
                  </a:moveTo>
                  <a:lnTo>
                    <a:pt x="357183" y="0"/>
                  </a:lnTo>
                  <a:lnTo>
                    <a:pt x="357183" y="280551"/>
                  </a:lnTo>
                  <a:lnTo>
                    <a:pt x="0" y="280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857250"/>
              <a:endParaRPr lang="es-CO" sz="1688">
                <a:solidFill>
                  <a:prstClr val="black"/>
                </a:solidFill>
                <a:latin typeface="Calibri"/>
              </a:endParaRPr>
            </a:p>
          </p:txBody>
        </p:sp>
      </p:grpSp>
      <p:grpSp>
        <p:nvGrpSpPr>
          <p:cNvPr id="41" name="Group 41"/>
          <p:cNvGrpSpPr>
            <a:grpSpLocks noChangeAspect="1"/>
          </p:cNvGrpSpPr>
          <p:nvPr/>
        </p:nvGrpSpPr>
        <p:grpSpPr>
          <a:xfrm>
            <a:off x="4496613" y="3639502"/>
            <a:ext cx="980349" cy="667837"/>
            <a:chOff x="0" y="0"/>
            <a:chExt cx="6019800" cy="4100830"/>
          </a:xfrm>
        </p:grpSpPr>
        <p:sp>
          <p:nvSpPr>
            <p:cNvPr id="42" name="Freeform 42"/>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5"/>
              <a:stretch>
                <a:fillRect l="-11952" t="-27247" r="-14056" b="-16893"/>
              </a:stretch>
            </a:blipFill>
          </p:spPr>
          <p:txBody>
            <a:bodyPr/>
            <a:lstStyle/>
            <a:p>
              <a:pPr defTabSz="857250"/>
              <a:endParaRPr lang="es-CO" sz="1688">
                <a:solidFill>
                  <a:prstClr val="black"/>
                </a:solidFill>
                <a:latin typeface="Calibri"/>
              </a:endParaRPr>
            </a:p>
          </p:txBody>
        </p:sp>
        <p:sp>
          <p:nvSpPr>
            <p:cNvPr id="43" name="Freeform 43"/>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44" name="Group 44"/>
          <p:cNvGrpSpPr>
            <a:grpSpLocks noChangeAspect="1"/>
          </p:cNvGrpSpPr>
          <p:nvPr/>
        </p:nvGrpSpPr>
        <p:grpSpPr>
          <a:xfrm>
            <a:off x="8970286" y="1232616"/>
            <a:ext cx="1188414" cy="809575"/>
            <a:chOff x="0" y="0"/>
            <a:chExt cx="6019800" cy="4100830"/>
          </a:xfrm>
        </p:grpSpPr>
        <p:sp>
          <p:nvSpPr>
            <p:cNvPr id="45" name="Freeform 45"/>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6"/>
              <a:stretch>
                <a:fillRect l="-8246" r="-8246"/>
              </a:stretch>
            </a:blipFill>
          </p:spPr>
          <p:txBody>
            <a:bodyPr/>
            <a:lstStyle/>
            <a:p>
              <a:pPr defTabSz="857250"/>
              <a:endParaRPr lang="es-CO" sz="1688">
                <a:solidFill>
                  <a:prstClr val="black"/>
                </a:solidFill>
                <a:latin typeface="Calibri"/>
              </a:endParaRPr>
            </a:p>
          </p:txBody>
        </p:sp>
        <p:sp>
          <p:nvSpPr>
            <p:cNvPr id="46" name="Freeform 46"/>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47" name="Group 47"/>
          <p:cNvGrpSpPr>
            <a:grpSpLocks noChangeAspect="1"/>
          </p:cNvGrpSpPr>
          <p:nvPr/>
        </p:nvGrpSpPr>
        <p:grpSpPr>
          <a:xfrm>
            <a:off x="8988963" y="2928507"/>
            <a:ext cx="1051259" cy="716142"/>
            <a:chOff x="0" y="0"/>
            <a:chExt cx="6019800" cy="4100830"/>
          </a:xfrm>
        </p:grpSpPr>
        <p:sp>
          <p:nvSpPr>
            <p:cNvPr id="48" name="Freeform 48"/>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7"/>
              <a:stretch>
                <a:fillRect l="-4775" r="-53949" b="-16103"/>
              </a:stretch>
            </a:blipFill>
          </p:spPr>
          <p:txBody>
            <a:bodyPr/>
            <a:lstStyle/>
            <a:p>
              <a:pPr defTabSz="857250"/>
              <a:endParaRPr lang="es-CO" sz="1688">
                <a:solidFill>
                  <a:prstClr val="black"/>
                </a:solidFill>
                <a:latin typeface="Calibri"/>
              </a:endParaRPr>
            </a:p>
          </p:txBody>
        </p:sp>
        <p:sp>
          <p:nvSpPr>
            <p:cNvPr id="49" name="Freeform 49"/>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50" name="Group 50"/>
          <p:cNvGrpSpPr/>
          <p:nvPr/>
        </p:nvGrpSpPr>
        <p:grpSpPr>
          <a:xfrm>
            <a:off x="2026001" y="4798253"/>
            <a:ext cx="404897" cy="403315"/>
            <a:chOff x="0" y="0"/>
            <a:chExt cx="575854" cy="573604"/>
          </a:xfrm>
        </p:grpSpPr>
        <p:grpSp>
          <p:nvGrpSpPr>
            <p:cNvPr id="51" name="Group 51"/>
            <p:cNvGrpSpPr>
              <a:grpSpLocks noChangeAspect="1"/>
            </p:cNvGrpSpPr>
            <p:nvPr/>
          </p:nvGrpSpPr>
          <p:grpSpPr>
            <a:xfrm>
              <a:off x="0" y="0"/>
              <a:ext cx="575854" cy="573604"/>
              <a:chOff x="0" y="0"/>
              <a:chExt cx="6502400" cy="6477000"/>
            </a:xfrm>
          </p:grpSpPr>
          <p:sp>
            <p:nvSpPr>
              <p:cNvPr id="52" name="Freeform 5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r="223"/>
                </a:stretch>
              </a:blipFill>
            </p:spPr>
            <p:txBody>
              <a:bodyPr/>
              <a:lstStyle/>
              <a:p>
                <a:pPr defTabSz="857250"/>
                <a:endParaRPr lang="es-CO" sz="1688">
                  <a:solidFill>
                    <a:prstClr val="black"/>
                  </a:solidFill>
                  <a:latin typeface="Calibri"/>
                </a:endParaRPr>
              </a:p>
            </p:txBody>
          </p:sp>
          <p:sp>
            <p:nvSpPr>
              <p:cNvPr id="53" name="Freeform 5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4AAD"/>
              </a:solidFill>
            </p:spPr>
            <p:txBody>
              <a:bodyPr/>
              <a:lstStyle/>
              <a:p>
                <a:pPr defTabSz="857250"/>
                <a:endParaRPr lang="es-CO" sz="1688">
                  <a:solidFill>
                    <a:prstClr val="black"/>
                  </a:solidFill>
                  <a:latin typeface="Calibri"/>
                </a:endParaRPr>
              </a:p>
            </p:txBody>
          </p:sp>
        </p:grpSp>
        <p:sp>
          <p:nvSpPr>
            <p:cNvPr id="54" name="Freeform 54"/>
            <p:cNvSpPr/>
            <p:nvPr/>
          </p:nvSpPr>
          <p:spPr>
            <a:xfrm>
              <a:off x="145717" y="78834"/>
              <a:ext cx="303255" cy="415935"/>
            </a:xfrm>
            <a:custGeom>
              <a:avLst/>
              <a:gdLst/>
              <a:ahLst/>
              <a:cxnLst/>
              <a:rect l="l" t="t" r="r" b="b"/>
              <a:pathLst>
                <a:path w="303255" h="415935">
                  <a:moveTo>
                    <a:pt x="0" y="0"/>
                  </a:moveTo>
                  <a:lnTo>
                    <a:pt x="303255" y="0"/>
                  </a:lnTo>
                  <a:lnTo>
                    <a:pt x="303255" y="415936"/>
                  </a:lnTo>
                  <a:lnTo>
                    <a:pt x="0" y="41593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857250"/>
              <a:endParaRPr lang="es-CO" sz="1688">
                <a:solidFill>
                  <a:prstClr val="black"/>
                </a:solidFill>
                <a:latin typeface="Calibri"/>
              </a:endParaRPr>
            </a:p>
          </p:txBody>
        </p:sp>
      </p:grpSp>
      <p:grpSp>
        <p:nvGrpSpPr>
          <p:cNvPr id="55" name="Group 55"/>
          <p:cNvGrpSpPr/>
          <p:nvPr/>
        </p:nvGrpSpPr>
        <p:grpSpPr>
          <a:xfrm>
            <a:off x="7318837" y="4740002"/>
            <a:ext cx="2937478" cy="1576377"/>
            <a:chOff x="0" y="0"/>
            <a:chExt cx="1188867" cy="637997"/>
          </a:xfrm>
        </p:grpSpPr>
        <p:sp>
          <p:nvSpPr>
            <p:cNvPr id="56" name="Freeform 56"/>
            <p:cNvSpPr/>
            <p:nvPr/>
          </p:nvSpPr>
          <p:spPr>
            <a:xfrm>
              <a:off x="0" y="0"/>
              <a:ext cx="1188867" cy="637997"/>
            </a:xfrm>
            <a:custGeom>
              <a:avLst/>
              <a:gdLst/>
              <a:ahLst/>
              <a:cxnLst/>
              <a:rect l="l" t="t" r="r" b="b"/>
              <a:pathLst>
                <a:path w="1188867" h="637997">
                  <a:moveTo>
                    <a:pt x="34592" y="0"/>
                  </a:moveTo>
                  <a:lnTo>
                    <a:pt x="1154275" y="0"/>
                  </a:lnTo>
                  <a:cubicBezTo>
                    <a:pt x="1163450" y="0"/>
                    <a:pt x="1172248" y="3644"/>
                    <a:pt x="1178735" y="10132"/>
                  </a:cubicBezTo>
                  <a:cubicBezTo>
                    <a:pt x="1185223" y="16619"/>
                    <a:pt x="1188867" y="25417"/>
                    <a:pt x="1188867" y="34592"/>
                  </a:cubicBezTo>
                  <a:lnTo>
                    <a:pt x="1188867" y="603405"/>
                  </a:lnTo>
                  <a:cubicBezTo>
                    <a:pt x="1188867" y="612580"/>
                    <a:pt x="1185223" y="621378"/>
                    <a:pt x="1178735" y="627866"/>
                  </a:cubicBezTo>
                  <a:cubicBezTo>
                    <a:pt x="1172248" y="634353"/>
                    <a:pt x="1163450" y="637997"/>
                    <a:pt x="1154275" y="637997"/>
                  </a:cubicBezTo>
                  <a:lnTo>
                    <a:pt x="34592" y="637997"/>
                  </a:lnTo>
                  <a:cubicBezTo>
                    <a:pt x="25417" y="637997"/>
                    <a:pt x="16619" y="634353"/>
                    <a:pt x="10132" y="627866"/>
                  </a:cubicBezTo>
                  <a:cubicBezTo>
                    <a:pt x="3644" y="621378"/>
                    <a:pt x="0" y="612580"/>
                    <a:pt x="0" y="603405"/>
                  </a:cubicBezTo>
                  <a:lnTo>
                    <a:pt x="0" y="34592"/>
                  </a:lnTo>
                  <a:cubicBezTo>
                    <a:pt x="0" y="25417"/>
                    <a:pt x="3644" y="16619"/>
                    <a:pt x="10132" y="10132"/>
                  </a:cubicBezTo>
                  <a:cubicBezTo>
                    <a:pt x="16619" y="3644"/>
                    <a:pt x="25417" y="0"/>
                    <a:pt x="34592"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57" name="TextBox 57"/>
            <p:cNvSpPr txBox="1"/>
            <p:nvPr/>
          </p:nvSpPr>
          <p:spPr>
            <a:xfrm>
              <a:off x="0" y="-9525"/>
              <a:ext cx="1188867" cy="647522"/>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grpSp>
        <p:nvGrpSpPr>
          <p:cNvPr id="58" name="Group 58"/>
          <p:cNvGrpSpPr>
            <a:grpSpLocks noChangeAspect="1"/>
          </p:cNvGrpSpPr>
          <p:nvPr/>
        </p:nvGrpSpPr>
        <p:grpSpPr>
          <a:xfrm>
            <a:off x="6209825" y="4766277"/>
            <a:ext cx="1046771" cy="713085"/>
            <a:chOff x="0" y="0"/>
            <a:chExt cx="6019800" cy="4100830"/>
          </a:xfrm>
        </p:grpSpPr>
        <p:sp>
          <p:nvSpPr>
            <p:cNvPr id="59" name="Freeform 59"/>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0"/>
              <a:stretch>
                <a:fillRect t="-7194" b="-7194"/>
              </a:stretch>
            </a:blipFill>
          </p:spPr>
          <p:txBody>
            <a:bodyPr/>
            <a:lstStyle/>
            <a:p>
              <a:pPr defTabSz="857250"/>
              <a:endParaRPr lang="es-CO" sz="1688">
                <a:solidFill>
                  <a:prstClr val="black"/>
                </a:solidFill>
                <a:latin typeface="Calibri"/>
              </a:endParaRPr>
            </a:p>
          </p:txBody>
        </p:sp>
        <p:sp>
          <p:nvSpPr>
            <p:cNvPr id="60" name="Freeform 60"/>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61" name="Group 61"/>
          <p:cNvGrpSpPr>
            <a:grpSpLocks noChangeAspect="1"/>
          </p:cNvGrpSpPr>
          <p:nvPr/>
        </p:nvGrpSpPr>
        <p:grpSpPr>
          <a:xfrm>
            <a:off x="6250562" y="5552748"/>
            <a:ext cx="1023627" cy="697319"/>
            <a:chOff x="0" y="0"/>
            <a:chExt cx="6019800" cy="4100830"/>
          </a:xfrm>
        </p:grpSpPr>
        <p:sp>
          <p:nvSpPr>
            <p:cNvPr id="62" name="Freeform 62"/>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1"/>
              <a:stretch>
                <a:fillRect t="-7194" b="-7194"/>
              </a:stretch>
            </a:blipFill>
          </p:spPr>
          <p:txBody>
            <a:bodyPr/>
            <a:lstStyle/>
            <a:p>
              <a:pPr defTabSz="857250"/>
              <a:endParaRPr lang="es-CO" sz="1688">
                <a:solidFill>
                  <a:prstClr val="black"/>
                </a:solidFill>
                <a:latin typeface="Calibri"/>
              </a:endParaRPr>
            </a:p>
          </p:txBody>
        </p:sp>
        <p:sp>
          <p:nvSpPr>
            <p:cNvPr id="63" name="Freeform 63"/>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64" name="Group 64"/>
          <p:cNvGrpSpPr>
            <a:grpSpLocks noChangeAspect="1"/>
          </p:cNvGrpSpPr>
          <p:nvPr/>
        </p:nvGrpSpPr>
        <p:grpSpPr>
          <a:xfrm>
            <a:off x="5127714" y="5545058"/>
            <a:ext cx="1107519" cy="754469"/>
            <a:chOff x="0" y="0"/>
            <a:chExt cx="6019800" cy="4100830"/>
          </a:xfrm>
        </p:grpSpPr>
        <p:sp>
          <p:nvSpPr>
            <p:cNvPr id="65" name="Freeform 65"/>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2"/>
              <a:stretch>
                <a:fillRect t="-47013" b="-56346"/>
              </a:stretch>
            </a:blipFill>
          </p:spPr>
          <p:txBody>
            <a:bodyPr/>
            <a:lstStyle/>
            <a:p>
              <a:pPr defTabSz="857250"/>
              <a:endParaRPr lang="es-CO" sz="1688">
                <a:solidFill>
                  <a:prstClr val="black"/>
                </a:solidFill>
                <a:latin typeface="Calibri"/>
              </a:endParaRPr>
            </a:p>
          </p:txBody>
        </p:sp>
        <p:sp>
          <p:nvSpPr>
            <p:cNvPr id="66" name="Freeform 66"/>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67" name="Group 67"/>
          <p:cNvGrpSpPr>
            <a:grpSpLocks noChangeAspect="1"/>
          </p:cNvGrpSpPr>
          <p:nvPr/>
        </p:nvGrpSpPr>
        <p:grpSpPr>
          <a:xfrm>
            <a:off x="7437101" y="5654149"/>
            <a:ext cx="912189" cy="621405"/>
            <a:chOff x="0" y="0"/>
            <a:chExt cx="6019800" cy="4100830"/>
          </a:xfrm>
        </p:grpSpPr>
        <p:sp>
          <p:nvSpPr>
            <p:cNvPr id="68" name="Freeform 68"/>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3"/>
              <a:stretch>
                <a:fillRect l="-26089" t="-31022" r="-22760" b="-39247"/>
              </a:stretch>
            </a:blipFill>
          </p:spPr>
          <p:txBody>
            <a:bodyPr/>
            <a:lstStyle/>
            <a:p>
              <a:pPr defTabSz="857250"/>
              <a:endParaRPr lang="es-CO" sz="1688">
                <a:solidFill>
                  <a:prstClr val="black"/>
                </a:solidFill>
                <a:latin typeface="Calibri"/>
              </a:endParaRPr>
            </a:p>
          </p:txBody>
        </p:sp>
        <p:sp>
          <p:nvSpPr>
            <p:cNvPr id="69" name="Freeform 69"/>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70" name="Group 70"/>
          <p:cNvGrpSpPr>
            <a:grpSpLocks noChangeAspect="1"/>
          </p:cNvGrpSpPr>
          <p:nvPr/>
        </p:nvGrpSpPr>
        <p:grpSpPr>
          <a:xfrm>
            <a:off x="5138061" y="4766278"/>
            <a:ext cx="1071764" cy="730111"/>
            <a:chOff x="0" y="0"/>
            <a:chExt cx="6019800" cy="4100830"/>
          </a:xfrm>
        </p:grpSpPr>
        <p:sp>
          <p:nvSpPr>
            <p:cNvPr id="71" name="Freeform 71"/>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4"/>
              <a:stretch>
                <a:fillRect l="-8425" t="-79811" r="-22984" b="-87668"/>
              </a:stretch>
            </a:blipFill>
          </p:spPr>
          <p:txBody>
            <a:bodyPr/>
            <a:lstStyle/>
            <a:p>
              <a:pPr defTabSz="857250"/>
              <a:endParaRPr lang="es-CO" sz="1688">
                <a:solidFill>
                  <a:prstClr val="black"/>
                </a:solidFill>
                <a:latin typeface="Calibri"/>
              </a:endParaRPr>
            </a:p>
          </p:txBody>
        </p:sp>
        <p:sp>
          <p:nvSpPr>
            <p:cNvPr id="72" name="Freeform 72"/>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sp>
        <p:nvSpPr>
          <p:cNvPr id="73" name="Freeform 73"/>
          <p:cNvSpPr/>
          <p:nvPr/>
        </p:nvSpPr>
        <p:spPr>
          <a:xfrm>
            <a:off x="8524135" y="325736"/>
            <a:ext cx="1603511" cy="433616"/>
          </a:xfrm>
          <a:custGeom>
            <a:avLst/>
            <a:gdLst/>
            <a:ahLst/>
            <a:cxnLst/>
            <a:rect l="l" t="t" r="r" b="b"/>
            <a:pathLst>
              <a:path w="1710412" h="462524">
                <a:moveTo>
                  <a:pt x="0" y="0"/>
                </a:moveTo>
                <a:lnTo>
                  <a:pt x="1710412" y="0"/>
                </a:lnTo>
                <a:lnTo>
                  <a:pt x="1710412" y="462523"/>
                </a:lnTo>
                <a:lnTo>
                  <a:pt x="0" y="462523"/>
                </a:lnTo>
                <a:lnTo>
                  <a:pt x="0" y="0"/>
                </a:lnTo>
                <a:close/>
              </a:path>
            </a:pathLst>
          </a:custGeom>
          <a:blipFill>
            <a:blip r:embed="rId25"/>
            <a:stretch>
              <a:fillRect/>
            </a:stretch>
          </a:blipFill>
        </p:spPr>
        <p:txBody>
          <a:bodyPr/>
          <a:lstStyle/>
          <a:p>
            <a:pPr defTabSz="857250"/>
            <a:endParaRPr lang="es-CO" sz="1688">
              <a:solidFill>
                <a:prstClr val="black"/>
              </a:solidFill>
              <a:latin typeface="Calibri"/>
            </a:endParaRPr>
          </a:p>
        </p:txBody>
      </p:sp>
      <p:grpSp>
        <p:nvGrpSpPr>
          <p:cNvPr id="74" name="Group 74"/>
          <p:cNvGrpSpPr>
            <a:grpSpLocks noChangeAspect="1"/>
          </p:cNvGrpSpPr>
          <p:nvPr/>
        </p:nvGrpSpPr>
        <p:grpSpPr>
          <a:xfrm>
            <a:off x="7862239" y="2886032"/>
            <a:ext cx="1073146" cy="731052"/>
            <a:chOff x="0" y="0"/>
            <a:chExt cx="6019800" cy="4100830"/>
          </a:xfrm>
        </p:grpSpPr>
        <p:sp>
          <p:nvSpPr>
            <p:cNvPr id="75" name="Freeform 75"/>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6"/>
              <a:stretch>
                <a:fillRect l="-13420" t="-15679" r="-60184" b="-33260"/>
              </a:stretch>
            </a:blipFill>
          </p:spPr>
          <p:txBody>
            <a:bodyPr/>
            <a:lstStyle/>
            <a:p>
              <a:pPr defTabSz="857250"/>
              <a:endParaRPr lang="es-CO" sz="1688">
                <a:solidFill>
                  <a:prstClr val="black"/>
                </a:solidFill>
                <a:latin typeface="Calibri"/>
              </a:endParaRPr>
            </a:p>
          </p:txBody>
        </p:sp>
        <p:sp>
          <p:nvSpPr>
            <p:cNvPr id="76" name="Freeform 76"/>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77" name="Group 77"/>
          <p:cNvGrpSpPr/>
          <p:nvPr/>
        </p:nvGrpSpPr>
        <p:grpSpPr>
          <a:xfrm>
            <a:off x="7423758" y="4712753"/>
            <a:ext cx="420220" cy="418579"/>
            <a:chOff x="0" y="0"/>
            <a:chExt cx="597647" cy="595312"/>
          </a:xfrm>
        </p:grpSpPr>
        <p:grpSp>
          <p:nvGrpSpPr>
            <p:cNvPr id="78" name="Group 78"/>
            <p:cNvGrpSpPr>
              <a:grpSpLocks noChangeAspect="1"/>
            </p:cNvGrpSpPr>
            <p:nvPr/>
          </p:nvGrpSpPr>
          <p:grpSpPr>
            <a:xfrm>
              <a:off x="0" y="0"/>
              <a:ext cx="597647" cy="595312"/>
              <a:chOff x="0" y="0"/>
              <a:chExt cx="6502400" cy="6477000"/>
            </a:xfrm>
          </p:grpSpPr>
          <p:sp>
            <p:nvSpPr>
              <p:cNvPr id="79" name="Freeform 7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r="223"/>
                </a:stretch>
              </a:blipFill>
            </p:spPr>
            <p:txBody>
              <a:bodyPr/>
              <a:lstStyle/>
              <a:p>
                <a:pPr defTabSz="857250"/>
                <a:endParaRPr lang="es-CO" sz="1688">
                  <a:solidFill>
                    <a:prstClr val="black"/>
                  </a:solidFill>
                  <a:latin typeface="Calibri"/>
                </a:endParaRPr>
              </a:p>
            </p:txBody>
          </p:sp>
          <p:sp>
            <p:nvSpPr>
              <p:cNvPr id="80" name="Freeform 8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4AAD"/>
              </a:solidFill>
            </p:spPr>
            <p:txBody>
              <a:bodyPr/>
              <a:lstStyle/>
              <a:p>
                <a:pPr defTabSz="857250"/>
                <a:endParaRPr lang="es-CO" sz="1688">
                  <a:solidFill>
                    <a:prstClr val="black"/>
                  </a:solidFill>
                  <a:latin typeface="Calibri"/>
                </a:endParaRPr>
              </a:p>
            </p:txBody>
          </p:sp>
        </p:grpSp>
        <p:sp>
          <p:nvSpPr>
            <p:cNvPr id="81" name="Freeform 81"/>
            <p:cNvSpPr/>
            <p:nvPr/>
          </p:nvSpPr>
          <p:spPr>
            <a:xfrm>
              <a:off x="68362" y="79548"/>
              <a:ext cx="435229" cy="445765"/>
            </a:xfrm>
            <a:custGeom>
              <a:avLst/>
              <a:gdLst/>
              <a:ahLst/>
              <a:cxnLst/>
              <a:rect l="l" t="t" r="r" b="b"/>
              <a:pathLst>
                <a:path w="435229" h="445765">
                  <a:moveTo>
                    <a:pt x="0" y="0"/>
                  </a:moveTo>
                  <a:lnTo>
                    <a:pt x="435229" y="0"/>
                  </a:lnTo>
                  <a:lnTo>
                    <a:pt x="435229" y="445765"/>
                  </a:lnTo>
                  <a:lnTo>
                    <a:pt x="0" y="445765"/>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defTabSz="857250"/>
              <a:endParaRPr lang="es-CO" sz="1688">
                <a:solidFill>
                  <a:prstClr val="black"/>
                </a:solidFill>
                <a:latin typeface="Calibri"/>
              </a:endParaRPr>
            </a:p>
          </p:txBody>
        </p:sp>
      </p:grpSp>
      <p:sp>
        <p:nvSpPr>
          <p:cNvPr id="82" name="TextBox 82"/>
          <p:cNvSpPr txBox="1"/>
          <p:nvPr/>
        </p:nvSpPr>
        <p:spPr>
          <a:xfrm>
            <a:off x="2092981" y="5192638"/>
            <a:ext cx="2893807" cy="890885"/>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a:rPr>
              <a:t>Se fomentó la fe y la cultura institucional mediante </a:t>
            </a:r>
            <a:r>
              <a:rPr lang="en-US" sz="1125" spc="-56">
                <a:solidFill>
                  <a:srgbClr val="000000"/>
                </a:solidFill>
                <a:latin typeface="Gotham Bold"/>
              </a:rPr>
              <a:t>Tiempos de Reflexión semanales</a:t>
            </a:r>
            <a:r>
              <a:rPr lang="en-US" sz="1125" spc="-56">
                <a:solidFill>
                  <a:srgbClr val="000000"/>
                </a:solidFill>
                <a:latin typeface="Gotham"/>
              </a:rPr>
              <a:t>, con una participación promedio de </a:t>
            </a:r>
            <a:r>
              <a:rPr lang="en-US" sz="1125" spc="-56">
                <a:solidFill>
                  <a:srgbClr val="000000"/>
                </a:solidFill>
                <a:latin typeface="Gotham Bold"/>
              </a:rPr>
              <a:t>42 asistentes cada martes. </a:t>
            </a:r>
            <a:r>
              <a:rPr lang="en-US" sz="1125" spc="-56">
                <a:solidFill>
                  <a:srgbClr val="000000"/>
                </a:solidFill>
                <a:latin typeface="Gotham"/>
              </a:rPr>
              <a:t>Los énfasis fueron</a:t>
            </a:r>
            <a:r>
              <a:rPr lang="en-US" sz="1125" spc="-56">
                <a:solidFill>
                  <a:srgbClr val="000000"/>
                </a:solidFill>
                <a:latin typeface="Gotham Bold"/>
              </a:rPr>
              <a:t>: </a:t>
            </a:r>
          </a:p>
          <a:p>
            <a:pPr algn="just" defTabSz="857250">
              <a:lnSpc>
                <a:spcPts val="1395"/>
              </a:lnSpc>
            </a:pPr>
            <a:endParaRPr lang="en-US" sz="1125" spc="-56">
              <a:solidFill>
                <a:srgbClr val="000000"/>
              </a:solidFill>
              <a:latin typeface="Gotham Bold"/>
            </a:endParaRPr>
          </a:p>
        </p:txBody>
      </p:sp>
      <p:sp>
        <p:nvSpPr>
          <p:cNvPr id="83" name="TextBox 83"/>
          <p:cNvSpPr txBox="1"/>
          <p:nvPr/>
        </p:nvSpPr>
        <p:spPr>
          <a:xfrm>
            <a:off x="5673943" y="1737789"/>
            <a:ext cx="1902546" cy="1249958"/>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a:rPr>
              <a:t>Representación de la institucional con</a:t>
            </a:r>
            <a:r>
              <a:rPr lang="en-US" sz="1125" spc="-56">
                <a:solidFill>
                  <a:srgbClr val="000000"/>
                </a:solidFill>
                <a:latin typeface="Gotham Bold"/>
              </a:rPr>
              <a:t> 9 presentaciones del coro de voces y campanas</a:t>
            </a:r>
            <a:r>
              <a:rPr lang="en-US" sz="1125" spc="-56">
                <a:solidFill>
                  <a:srgbClr val="000000"/>
                </a:solidFill>
                <a:latin typeface="Gotham"/>
              </a:rPr>
              <a:t>, en eventos del Aniversario 70, la cumbre del sector interreligioso, el Coloquio de Teología y  otros espacios  académicos y religiosos y culturales. </a:t>
            </a:r>
          </a:p>
        </p:txBody>
      </p:sp>
      <p:sp>
        <p:nvSpPr>
          <p:cNvPr id="84" name="TextBox 84"/>
          <p:cNvSpPr txBox="1"/>
          <p:nvPr/>
        </p:nvSpPr>
        <p:spPr>
          <a:xfrm>
            <a:off x="1899041" y="366022"/>
            <a:ext cx="5677448" cy="346249"/>
          </a:xfrm>
          <a:prstGeom prst="rect">
            <a:avLst/>
          </a:prstGeom>
        </p:spPr>
        <p:txBody>
          <a:bodyPr lIns="0" tIns="0" rIns="0" bIns="0" rtlCol="0" anchor="t">
            <a:spAutoFit/>
          </a:bodyPr>
          <a:lstStyle/>
          <a:p>
            <a:pPr algn="just" defTabSz="857250">
              <a:lnSpc>
                <a:spcPts val="2655"/>
              </a:lnSpc>
              <a:spcBef>
                <a:spcPct val="0"/>
              </a:spcBef>
            </a:pPr>
            <a:r>
              <a:rPr lang="en-US" sz="2482" spc="-97">
                <a:solidFill>
                  <a:srgbClr val="004AAD"/>
                </a:solidFill>
                <a:latin typeface="Gotham Ultra-Bold"/>
              </a:rPr>
              <a:t>Informe Bienestar Unibautista - 2023</a:t>
            </a:r>
          </a:p>
        </p:txBody>
      </p:sp>
      <p:sp>
        <p:nvSpPr>
          <p:cNvPr id="85" name="TextBox 85"/>
          <p:cNvSpPr txBox="1"/>
          <p:nvPr/>
        </p:nvSpPr>
        <p:spPr>
          <a:xfrm>
            <a:off x="1935685" y="1720479"/>
            <a:ext cx="1574419" cy="1429494"/>
          </a:xfrm>
          <a:prstGeom prst="rect">
            <a:avLst/>
          </a:prstGeom>
        </p:spPr>
        <p:txBody>
          <a:bodyPr lIns="0" tIns="0" rIns="0" bIns="0" rtlCol="0" anchor="t">
            <a:spAutoFit/>
          </a:bodyPr>
          <a:lstStyle/>
          <a:p>
            <a:pPr marL="242888" lvl="1" indent="-121444" defTabSz="857250">
              <a:lnSpc>
                <a:spcPts val="1395"/>
              </a:lnSpc>
              <a:buFont typeface="Arial"/>
              <a:buChar char="•"/>
            </a:pPr>
            <a:r>
              <a:rPr lang="en-US" sz="1125" spc="-56">
                <a:solidFill>
                  <a:srgbClr val="000000"/>
                </a:solidFill>
                <a:latin typeface="Gotham"/>
              </a:rPr>
              <a:t>Acompañamiento psicoespiritual a</a:t>
            </a:r>
            <a:r>
              <a:rPr lang="en-US" sz="1125" spc="-56">
                <a:solidFill>
                  <a:srgbClr val="000000"/>
                </a:solidFill>
                <a:latin typeface="Gotham Bold"/>
              </a:rPr>
              <a:t> 25 estudiantes </a:t>
            </a:r>
            <a:r>
              <a:rPr lang="en-US" sz="1125" spc="-56">
                <a:solidFill>
                  <a:srgbClr val="000000"/>
                </a:solidFill>
                <a:latin typeface="Gotham"/>
              </a:rPr>
              <a:t>y </a:t>
            </a:r>
            <a:r>
              <a:rPr lang="en-US" sz="1125" spc="-56">
                <a:solidFill>
                  <a:srgbClr val="000000"/>
                </a:solidFill>
                <a:latin typeface="Gotham Bold"/>
              </a:rPr>
              <a:t>14</a:t>
            </a:r>
            <a:r>
              <a:rPr lang="en-US" sz="1125" spc="-56">
                <a:solidFill>
                  <a:srgbClr val="000000"/>
                </a:solidFill>
                <a:latin typeface="Gotham"/>
              </a:rPr>
              <a:t> </a:t>
            </a:r>
            <a:r>
              <a:rPr lang="en-US" sz="1125" spc="-56">
                <a:solidFill>
                  <a:srgbClr val="000000"/>
                </a:solidFill>
                <a:latin typeface="Gotham Bold"/>
              </a:rPr>
              <a:t>empleados. </a:t>
            </a:r>
          </a:p>
          <a:p>
            <a:pPr defTabSz="857250">
              <a:lnSpc>
                <a:spcPts val="1395"/>
              </a:lnSpc>
            </a:pPr>
            <a:endParaRPr lang="en-US" sz="1125" spc="-56">
              <a:solidFill>
                <a:srgbClr val="000000"/>
              </a:solidFill>
              <a:latin typeface="Gotham Bold"/>
            </a:endParaRPr>
          </a:p>
          <a:p>
            <a:pPr marL="242888" lvl="1" indent="-121444" defTabSz="857250">
              <a:lnSpc>
                <a:spcPts val="1395"/>
              </a:lnSpc>
              <a:buFont typeface="Arial"/>
              <a:buChar char="•"/>
            </a:pPr>
            <a:r>
              <a:rPr lang="en-US" sz="1125" spc="-56">
                <a:solidFill>
                  <a:srgbClr val="000000"/>
                </a:solidFill>
                <a:latin typeface="Gotham"/>
              </a:rPr>
              <a:t>Sesiones grupales con </a:t>
            </a:r>
            <a:r>
              <a:rPr lang="en-US" sz="1125" spc="-56">
                <a:solidFill>
                  <a:srgbClr val="000000"/>
                </a:solidFill>
                <a:latin typeface="Gotham Bold"/>
              </a:rPr>
              <a:t>estudiantes de primer semestre.</a:t>
            </a:r>
          </a:p>
        </p:txBody>
      </p:sp>
      <p:sp>
        <p:nvSpPr>
          <p:cNvPr id="86" name="TextBox 86"/>
          <p:cNvSpPr txBox="1"/>
          <p:nvPr/>
        </p:nvSpPr>
        <p:spPr>
          <a:xfrm>
            <a:off x="1935685" y="736719"/>
            <a:ext cx="2400806" cy="179536"/>
          </a:xfrm>
          <a:prstGeom prst="rect">
            <a:avLst/>
          </a:prstGeom>
        </p:spPr>
        <p:txBody>
          <a:bodyPr lIns="0" tIns="0" rIns="0" bIns="0" rtlCol="0" anchor="t">
            <a:spAutoFit/>
          </a:bodyPr>
          <a:lstStyle/>
          <a:p>
            <a:pPr algn="ctr" defTabSz="857250">
              <a:lnSpc>
                <a:spcPts val="1371"/>
              </a:lnSpc>
              <a:spcBef>
                <a:spcPct val="0"/>
              </a:spcBef>
            </a:pPr>
            <a:r>
              <a:rPr lang="en-US" sz="1223" spc="215">
                <a:solidFill>
                  <a:srgbClr val="000000"/>
                </a:solidFill>
                <a:latin typeface="Gotham Bold"/>
              </a:rPr>
              <a:t>LOGROS ALCANZADOS</a:t>
            </a:r>
          </a:p>
        </p:txBody>
      </p:sp>
      <p:sp>
        <p:nvSpPr>
          <p:cNvPr id="87" name="TextBox 87"/>
          <p:cNvSpPr txBox="1"/>
          <p:nvPr/>
        </p:nvSpPr>
        <p:spPr>
          <a:xfrm>
            <a:off x="7812925" y="2113266"/>
            <a:ext cx="2314721" cy="531812"/>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a:rPr>
              <a:t>Participación </a:t>
            </a:r>
            <a:r>
              <a:rPr lang="en-US" sz="1125" spc="-56">
                <a:solidFill>
                  <a:srgbClr val="000000"/>
                </a:solidFill>
                <a:latin typeface="Gotham Bold"/>
              </a:rPr>
              <a:t>Festival de Coros de la Pontificia Universidad Javeriana</a:t>
            </a:r>
            <a:r>
              <a:rPr lang="en-US" sz="1125" spc="-56">
                <a:solidFill>
                  <a:srgbClr val="000000"/>
                </a:solidFill>
                <a:latin typeface="Gotham"/>
              </a:rPr>
              <a:t> y </a:t>
            </a:r>
            <a:r>
              <a:rPr lang="en-US" sz="1125" spc="-56">
                <a:solidFill>
                  <a:srgbClr val="000000"/>
                </a:solidFill>
                <a:latin typeface="Gotham Bold"/>
              </a:rPr>
              <a:t>XIX Encuentro Coral Navideño</a:t>
            </a:r>
            <a:r>
              <a:rPr lang="en-US" sz="1125" spc="-56">
                <a:solidFill>
                  <a:srgbClr val="000000"/>
                </a:solidFill>
                <a:latin typeface="Gotham"/>
              </a:rPr>
              <a:t> Fundación Llano Grande Palmira. </a:t>
            </a:r>
          </a:p>
        </p:txBody>
      </p:sp>
      <p:sp>
        <p:nvSpPr>
          <p:cNvPr id="88" name="TextBox 88"/>
          <p:cNvSpPr txBox="1"/>
          <p:nvPr/>
        </p:nvSpPr>
        <p:spPr>
          <a:xfrm>
            <a:off x="7843979" y="3699046"/>
            <a:ext cx="2317697" cy="531812"/>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Bold"/>
              </a:rPr>
              <a:t>Realización de dos encuentros corales</a:t>
            </a:r>
            <a:r>
              <a:rPr lang="en-US" sz="1125" spc="-56">
                <a:solidFill>
                  <a:srgbClr val="000000"/>
                </a:solidFill>
                <a:latin typeface="Gotham"/>
              </a:rPr>
              <a:t> con una asistencia promedio de </a:t>
            </a:r>
            <a:r>
              <a:rPr lang="en-US" sz="1125" spc="-56">
                <a:solidFill>
                  <a:srgbClr val="000000"/>
                </a:solidFill>
                <a:latin typeface="Gotham Bold"/>
              </a:rPr>
              <a:t>150 personas y 8 agrupaciones invitadas.</a:t>
            </a:r>
          </a:p>
        </p:txBody>
      </p:sp>
      <p:sp>
        <p:nvSpPr>
          <p:cNvPr id="89" name="TextBox 89"/>
          <p:cNvSpPr txBox="1"/>
          <p:nvPr/>
        </p:nvSpPr>
        <p:spPr>
          <a:xfrm>
            <a:off x="2011683" y="5924158"/>
            <a:ext cx="2133164" cy="153888"/>
          </a:xfrm>
          <a:prstGeom prst="rect">
            <a:avLst/>
          </a:prstGeom>
        </p:spPr>
        <p:txBody>
          <a:bodyPr lIns="0" tIns="0" rIns="0" bIns="0" rtlCol="0" anchor="t">
            <a:spAutoFit/>
          </a:bodyPr>
          <a:lstStyle/>
          <a:p>
            <a:pPr marL="222648" lvl="1" indent="-111323" defTabSz="857250">
              <a:lnSpc>
                <a:spcPts val="1207"/>
              </a:lnSpc>
              <a:buFont typeface="Arial"/>
              <a:buChar char="•"/>
            </a:pPr>
            <a:r>
              <a:rPr lang="en-US" sz="1031" spc="-52">
                <a:solidFill>
                  <a:srgbClr val="1B2A3F"/>
                </a:solidFill>
                <a:latin typeface="Gotham Bold"/>
              </a:rPr>
              <a:t>Legados de fe </a:t>
            </a:r>
            <a:r>
              <a:rPr lang="en-US" sz="1031" spc="-52">
                <a:solidFill>
                  <a:srgbClr val="1B2A3F"/>
                </a:solidFill>
                <a:latin typeface="Gotham"/>
              </a:rPr>
              <a:t>(2023 A)</a:t>
            </a:r>
          </a:p>
        </p:txBody>
      </p:sp>
      <p:sp>
        <p:nvSpPr>
          <p:cNvPr id="90" name="TextBox 90"/>
          <p:cNvSpPr txBox="1"/>
          <p:nvPr/>
        </p:nvSpPr>
        <p:spPr>
          <a:xfrm>
            <a:off x="2011683" y="6094333"/>
            <a:ext cx="2762766" cy="153888"/>
          </a:xfrm>
          <a:prstGeom prst="rect">
            <a:avLst/>
          </a:prstGeom>
        </p:spPr>
        <p:txBody>
          <a:bodyPr lIns="0" tIns="0" rIns="0" bIns="0" rtlCol="0" anchor="t">
            <a:spAutoFit/>
          </a:bodyPr>
          <a:lstStyle/>
          <a:p>
            <a:pPr marL="222648" lvl="1" indent="-111323" algn="ctr" defTabSz="857250">
              <a:lnSpc>
                <a:spcPts val="1207"/>
              </a:lnSpc>
              <a:buFont typeface="Arial"/>
              <a:buChar char="•"/>
            </a:pPr>
            <a:r>
              <a:rPr lang="en-US" sz="1031" spc="-52">
                <a:solidFill>
                  <a:srgbClr val="1B2A3F"/>
                </a:solidFill>
                <a:latin typeface="Gotham Bold"/>
              </a:rPr>
              <a:t>Koinonía y relaciones saludables</a:t>
            </a:r>
            <a:r>
              <a:rPr lang="en-US" sz="1031" spc="-52">
                <a:solidFill>
                  <a:srgbClr val="1B2A3F"/>
                </a:solidFill>
                <a:latin typeface="Gotham"/>
              </a:rPr>
              <a:t> (2023 B)</a:t>
            </a:r>
          </a:p>
        </p:txBody>
      </p:sp>
      <p:sp>
        <p:nvSpPr>
          <p:cNvPr id="91" name="TextBox 91"/>
          <p:cNvSpPr txBox="1"/>
          <p:nvPr/>
        </p:nvSpPr>
        <p:spPr>
          <a:xfrm>
            <a:off x="7437100" y="5145866"/>
            <a:ext cx="2631739" cy="352276"/>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a:rPr>
              <a:t>Celebración de fechas especiales, despedidas e integraciones. </a:t>
            </a:r>
          </a:p>
        </p:txBody>
      </p:sp>
      <p:grpSp>
        <p:nvGrpSpPr>
          <p:cNvPr id="92" name="Group 92"/>
          <p:cNvGrpSpPr>
            <a:grpSpLocks noChangeAspect="1"/>
          </p:cNvGrpSpPr>
          <p:nvPr/>
        </p:nvGrpSpPr>
        <p:grpSpPr>
          <a:xfrm>
            <a:off x="8311882" y="5631283"/>
            <a:ext cx="945901" cy="644370"/>
            <a:chOff x="0" y="0"/>
            <a:chExt cx="6019800" cy="4100830"/>
          </a:xfrm>
        </p:grpSpPr>
        <p:sp>
          <p:nvSpPr>
            <p:cNvPr id="93" name="Freeform 93"/>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29"/>
              <a:stretch>
                <a:fillRect t="-13656" b="-733"/>
              </a:stretch>
            </a:blipFill>
          </p:spPr>
          <p:txBody>
            <a:bodyPr/>
            <a:lstStyle/>
            <a:p>
              <a:pPr defTabSz="857250"/>
              <a:endParaRPr lang="es-CO" sz="1688">
                <a:solidFill>
                  <a:prstClr val="black"/>
                </a:solidFill>
                <a:latin typeface="Calibri"/>
              </a:endParaRPr>
            </a:p>
          </p:txBody>
        </p:sp>
        <p:sp>
          <p:nvSpPr>
            <p:cNvPr id="94" name="Freeform 94"/>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grpSp>
        <p:nvGrpSpPr>
          <p:cNvPr id="95" name="Group 95"/>
          <p:cNvGrpSpPr>
            <a:grpSpLocks noChangeAspect="1"/>
          </p:cNvGrpSpPr>
          <p:nvPr/>
        </p:nvGrpSpPr>
        <p:grpSpPr>
          <a:xfrm>
            <a:off x="9196918" y="5622354"/>
            <a:ext cx="996029" cy="678518"/>
            <a:chOff x="0" y="0"/>
            <a:chExt cx="6019800" cy="4100830"/>
          </a:xfrm>
        </p:grpSpPr>
        <p:sp>
          <p:nvSpPr>
            <p:cNvPr id="96" name="Freeform 96"/>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30"/>
              <a:stretch>
                <a:fillRect t="-7194" b="-7194"/>
              </a:stretch>
            </a:blipFill>
          </p:spPr>
          <p:txBody>
            <a:bodyPr/>
            <a:lstStyle/>
            <a:p>
              <a:pPr defTabSz="857250"/>
              <a:endParaRPr lang="es-CO" sz="1688">
                <a:solidFill>
                  <a:prstClr val="black"/>
                </a:solidFill>
                <a:latin typeface="Calibri"/>
              </a:endParaRPr>
            </a:p>
          </p:txBody>
        </p:sp>
        <p:sp>
          <p:nvSpPr>
            <p:cNvPr id="97" name="Freeform 97"/>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3"/>
              <a:stretch>
                <a:fillRect l="-182" r="-182"/>
              </a:stretch>
            </a:blipFill>
          </p:spPr>
          <p:txBody>
            <a:bodyPr/>
            <a:lstStyle/>
            <a:p>
              <a:pPr defTabSz="857250"/>
              <a:endParaRPr lang="es-CO" sz="1688">
                <a:solidFill>
                  <a:prstClr val="black"/>
                </a:solidFill>
                <a:latin typeface="Calibri"/>
              </a:endParaRPr>
            </a:p>
          </p:txBody>
        </p:sp>
      </p:grpSp>
      <p:sp>
        <p:nvSpPr>
          <p:cNvPr id="98" name="TextBox 98"/>
          <p:cNvSpPr txBox="1"/>
          <p:nvPr/>
        </p:nvSpPr>
        <p:spPr>
          <a:xfrm>
            <a:off x="2228450" y="1289230"/>
            <a:ext cx="1077970" cy="310534"/>
          </a:xfrm>
          <a:prstGeom prst="rect">
            <a:avLst/>
          </a:prstGeom>
        </p:spPr>
        <p:txBody>
          <a:bodyPr lIns="0" tIns="0" rIns="0" bIns="0" rtlCol="0" anchor="t">
            <a:spAutoFit/>
          </a:bodyPr>
          <a:lstStyle/>
          <a:p>
            <a:pPr algn="r" defTabSz="857250">
              <a:lnSpc>
                <a:spcPts val="1157"/>
              </a:lnSpc>
              <a:spcBef>
                <a:spcPct val="0"/>
              </a:spcBef>
            </a:pPr>
            <a:r>
              <a:rPr lang="en-US" sz="1218" spc="-46">
                <a:solidFill>
                  <a:srgbClr val="004AAD"/>
                </a:solidFill>
                <a:latin typeface="Garet Ultra-Bold"/>
                <a:ea typeface="Garet Ultra-Bold"/>
              </a:rPr>
              <a:t>Se﻿rvicio de Capellanía</a:t>
            </a:r>
          </a:p>
        </p:txBody>
      </p:sp>
      <p:sp>
        <p:nvSpPr>
          <p:cNvPr id="99" name="TextBox 99"/>
          <p:cNvSpPr txBox="1"/>
          <p:nvPr/>
        </p:nvSpPr>
        <p:spPr>
          <a:xfrm>
            <a:off x="4072676" y="1281839"/>
            <a:ext cx="1275594" cy="310534"/>
          </a:xfrm>
          <a:prstGeom prst="rect">
            <a:avLst/>
          </a:prstGeom>
        </p:spPr>
        <p:txBody>
          <a:bodyPr lIns="0" tIns="0" rIns="0" bIns="0" rtlCol="0" anchor="t">
            <a:spAutoFit/>
          </a:bodyPr>
          <a:lstStyle/>
          <a:p>
            <a:pPr algn="ctr" defTabSz="857250">
              <a:lnSpc>
                <a:spcPts val="1157"/>
              </a:lnSpc>
              <a:spcBef>
                <a:spcPct val="0"/>
              </a:spcBef>
            </a:pPr>
            <a:r>
              <a:rPr lang="en-US" sz="1218" spc="-46">
                <a:solidFill>
                  <a:srgbClr val="004AAD"/>
                </a:solidFill>
                <a:latin typeface="Garet Ultra-Bold"/>
              </a:rPr>
              <a:t>Promoción de la salud mental</a:t>
            </a:r>
          </a:p>
        </p:txBody>
      </p:sp>
      <p:sp>
        <p:nvSpPr>
          <p:cNvPr id="100" name="TextBox 100"/>
          <p:cNvSpPr txBox="1"/>
          <p:nvPr/>
        </p:nvSpPr>
        <p:spPr>
          <a:xfrm>
            <a:off x="5932774" y="1336247"/>
            <a:ext cx="1694920" cy="156646"/>
          </a:xfrm>
          <a:prstGeom prst="rect">
            <a:avLst/>
          </a:prstGeom>
        </p:spPr>
        <p:txBody>
          <a:bodyPr lIns="0" tIns="0" rIns="0" bIns="0" rtlCol="0" anchor="t">
            <a:spAutoFit/>
          </a:bodyPr>
          <a:lstStyle/>
          <a:p>
            <a:pPr algn="ctr" defTabSz="857250">
              <a:lnSpc>
                <a:spcPts val="1157"/>
              </a:lnSpc>
              <a:spcBef>
                <a:spcPct val="0"/>
              </a:spcBef>
            </a:pPr>
            <a:r>
              <a:rPr lang="en-US" sz="1218" spc="-46">
                <a:solidFill>
                  <a:srgbClr val="004AAD"/>
                </a:solidFill>
                <a:latin typeface="Garet Ultra-Bold"/>
              </a:rPr>
              <a:t>Dimensión cultural </a:t>
            </a:r>
          </a:p>
        </p:txBody>
      </p:sp>
      <p:sp>
        <p:nvSpPr>
          <p:cNvPr id="101" name="TextBox 101"/>
          <p:cNvSpPr txBox="1"/>
          <p:nvPr/>
        </p:nvSpPr>
        <p:spPr>
          <a:xfrm>
            <a:off x="2512538" y="4939902"/>
            <a:ext cx="1694920" cy="156646"/>
          </a:xfrm>
          <a:prstGeom prst="rect">
            <a:avLst/>
          </a:prstGeom>
        </p:spPr>
        <p:txBody>
          <a:bodyPr lIns="0" tIns="0" rIns="0" bIns="0" rtlCol="0" anchor="t">
            <a:spAutoFit/>
          </a:bodyPr>
          <a:lstStyle/>
          <a:p>
            <a:pPr algn="ctr" defTabSz="857250">
              <a:lnSpc>
                <a:spcPts val="1157"/>
              </a:lnSpc>
              <a:spcBef>
                <a:spcPct val="0"/>
              </a:spcBef>
            </a:pPr>
            <a:r>
              <a:rPr lang="en-US" sz="1218" spc="-46">
                <a:solidFill>
                  <a:srgbClr val="004AAD"/>
                </a:solidFill>
                <a:latin typeface="Garet Ultra-Bold"/>
                <a:ea typeface="Garet Ultra-Bold"/>
              </a:rPr>
              <a:t>Dimen﻿sión espiritual</a:t>
            </a:r>
          </a:p>
        </p:txBody>
      </p:sp>
      <p:sp>
        <p:nvSpPr>
          <p:cNvPr id="102" name="TextBox 102"/>
          <p:cNvSpPr txBox="1"/>
          <p:nvPr/>
        </p:nvSpPr>
        <p:spPr>
          <a:xfrm>
            <a:off x="7627695" y="4874998"/>
            <a:ext cx="2494842" cy="156646"/>
          </a:xfrm>
          <a:prstGeom prst="rect">
            <a:avLst/>
          </a:prstGeom>
        </p:spPr>
        <p:txBody>
          <a:bodyPr lIns="0" tIns="0" rIns="0" bIns="0" rtlCol="0" anchor="t">
            <a:spAutoFit/>
          </a:bodyPr>
          <a:lstStyle/>
          <a:p>
            <a:pPr algn="ctr" defTabSz="857250">
              <a:lnSpc>
                <a:spcPts val="1157"/>
              </a:lnSpc>
              <a:spcBef>
                <a:spcPct val="0"/>
              </a:spcBef>
            </a:pPr>
            <a:r>
              <a:rPr lang="en-US" sz="1218" spc="-46">
                <a:solidFill>
                  <a:srgbClr val="004AAD"/>
                </a:solidFill>
                <a:latin typeface="Garet Ultra-Bold"/>
                <a:ea typeface="Garet Ultra-Bold"/>
              </a:rPr>
              <a:t>Dime﻿nsión comunitaria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53001" y="520819"/>
            <a:ext cx="7079793" cy="346249"/>
          </a:xfrm>
          <a:prstGeom prst="rect">
            <a:avLst/>
          </a:prstGeom>
        </p:spPr>
        <p:txBody>
          <a:bodyPr lIns="0" tIns="0" rIns="0" bIns="0" rtlCol="0" anchor="t">
            <a:spAutoFit/>
          </a:bodyPr>
          <a:lstStyle/>
          <a:p>
            <a:pPr algn="just" defTabSz="857250">
              <a:lnSpc>
                <a:spcPts val="2655"/>
              </a:lnSpc>
              <a:spcBef>
                <a:spcPct val="0"/>
              </a:spcBef>
            </a:pPr>
            <a:r>
              <a:rPr lang="en-US" sz="2482" spc="-97">
                <a:solidFill>
                  <a:srgbClr val="004AAD"/>
                </a:solidFill>
                <a:latin typeface="Gotham Ultra-Bold"/>
              </a:rPr>
              <a:t>Informe Bienestar Unibautista - 2023</a:t>
            </a:r>
          </a:p>
        </p:txBody>
      </p:sp>
      <p:sp>
        <p:nvSpPr>
          <p:cNvPr id="3" name="Freeform 3"/>
          <p:cNvSpPr/>
          <p:nvPr/>
        </p:nvSpPr>
        <p:spPr>
          <a:xfrm>
            <a:off x="8470891" y="494030"/>
            <a:ext cx="1603511" cy="433616"/>
          </a:xfrm>
          <a:custGeom>
            <a:avLst/>
            <a:gdLst/>
            <a:ahLst/>
            <a:cxnLst/>
            <a:rect l="l" t="t" r="r" b="b"/>
            <a:pathLst>
              <a:path w="1710412" h="462524">
                <a:moveTo>
                  <a:pt x="0" y="0"/>
                </a:moveTo>
                <a:lnTo>
                  <a:pt x="1710412" y="0"/>
                </a:lnTo>
                <a:lnTo>
                  <a:pt x="1710412" y="462524"/>
                </a:lnTo>
                <a:lnTo>
                  <a:pt x="0" y="462524"/>
                </a:lnTo>
                <a:lnTo>
                  <a:pt x="0" y="0"/>
                </a:lnTo>
                <a:close/>
              </a:path>
            </a:pathLst>
          </a:custGeom>
          <a:blipFill>
            <a:blip r:embed="rId2"/>
            <a:stretch>
              <a:fillRect/>
            </a:stretch>
          </a:blipFill>
        </p:spPr>
        <p:txBody>
          <a:bodyPr/>
          <a:lstStyle/>
          <a:p>
            <a:pPr defTabSz="857250"/>
            <a:endParaRPr lang="es-CO" sz="1688">
              <a:solidFill>
                <a:prstClr val="black"/>
              </a:solidFill>
              <a:latin typeface="Calibri"/>
            </a:endParaRPr>
          </a:p>
        </p:txBody>
      </p:sp>
      <p:grpSp>
        <p:nvGrpSpPr>
          <p:cNvPr id="4" name="Group 4"/>
          <p:cNvGrpSpPr/>
          <p:nvPr/>
        </p:nvGrpSpPr>
        <p:grpSpPr>
          <a:xfrm>
            <a:off x="2018773" y="4824973"/>
            <a:ext cx="8207750" cy="1875876"/>
            <a:chOff x="0" y="0"/>
            <a:chExt cx="11673244" cy="2667912"/>
          </a:xfrm>
        </p:grpSpPr>
        <p:grpSp>
          <p:nvGrpSpPr>
            <p:cNvPr id="5" name="Group 5"/>
            <p:cNvGrpSpPr/>
            <p:nvPr/>
          </p:nvGrpSpPr>
          <p:grpSpPr>
            <a:xfrm>
              <a:off x="0" y="0"/>
              <a:ext cx="11673244" cy="2667912"/>
              <a:chOff x="0" y="0"/>
              <a:chExt cx="3321871" cy="759211"/>
            </a:xfrm>
          </p:grpSpPr>
          <p:sp>
            <p:nvSpPr>
              <p:cNvPr id="6" name="Freeform 6"/>
              <p:cNvSpPr/>
              <p:nvPr/>
            </p:nvSpPr>
            <p:spPr>
              <a:xfrm>
                <a:off x="0" y="0"/>
                <a:ext cx="3321870" cy="759211"/>
              </a:xfrm>
              <a:custGeom>
                <a:avLst/>
                <a:gdLst/>
                <a:ahLst/>
                <a:cxnLst/>
                <a:rect l="l" t="t" r="r" b="b"/>
                <a:pathLst>
                  <a:path w="3321870" h="759211">
                    <a:moveTo>
                      <a:pt x="12380" y="0"/>
                    </a:moveTo>
                    <a:lnTo>
                      <a:pt x="3309490" y="0"/>
                    </a:lnTo>
                    <a:cubicBezTo>
                      <a:pt x="3316328" y="0"/>
                      <a:pt x="3321870" y="5543"/>
                      <a:pt x="3321870" y="12380"/>
                    </a:cubicBezTo>
                    <a:lnTo>
                      <a:pt x="3321870" y="746831"/>
                    </a:lnTo>
                    <a:cubicBezTo>
                      <a:pt x="3321870" y="750114"/>
                      <a:pt x="3320566" y="753263"/>
                      <a:pt x="3318244" y="755585"/>
                    </a:cubicBezTo>
                    <a:cubicBezTo>
                      <a:pt x="3315923" y="757907"/>
                      <a:pt x="3312774" y="759211"/>
                      <a:pt x="3309490" y="759211"/>
                    </a:cubicBezTo>
                    <a:lnTo>
                      <a:pt x="12380" y="759211"/>
                    </a:lnTo>
                    <a:cubicBezTo>
                      <a:pt x="9097" y="759211"/>
                      <a:pt x="5948" y="757907"/>
                      <a:pt x="3626" y="755585"/>
                    </a:cubicBezTo>
                    <a:cubicBezTo>
                      <a:pt x="1304" y="753263"/>
                      <a:pt x="0" y="750114"/>
                      <a:pt x="0" y="746831"/>
                    </a:cubicBezTo>
                    <a:lnTo>
                      <a:pt x="0" y="12380"/>
                    </a:lnTo>
                    <a:cubicBezTo>
                      <a:pt x="0" y="5543"/>
                      <a:pt x="5543" y="0"/>
                      <a:pt x="12380"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7" name="TextBox 7"/>
              <p:cNvSpPr txBox="1"/>
              <p:nvPr/>
            </p:nvSpPr>
            <p:spPr>
              <a:xfrm>
                <a:off x="0" y="-9525"/>
                <a:ext cx="3321871" cy="768736"/>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grpSp>
          <p:nvGrpSpPr>
            <p:cNvPr id="8" name="Group 8"/>
            <p:cNvGrpSpPr>
              <a:grpSpLocks noChangeAspect="1"/>
            </p:cNvGrpSpPr>
            <p:nvPr/>
          </p:nvGrpSpPr>
          <p:grpSpPr>
            <a:xfrm>
              <a:off x="5292967" y="1537836"/>
              <a:ext cx="1682114" cy="970629"/>
              <a:chOff x="0" y="0"/>
              <a:chExt cx="2299970" cy="1327150"/>
            </a:xfrm>
          </p:grpSpPr>
          <p:sp>
            <p:nvSpPr>
              <p:cNvPr id="9" name="Freeform 9"/>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3"/>
                <a:stretch>
                  <a:fillRect t="-14988" b="-14988"/>
                </a:stretch>
              </a:blipFill>
            </p:spPr>
            <p:txBody>
              <a:bodyPr/>
              <a:lstStyle/>
              <a:p>
                <a:pPr defTabSz="857250"/>
                <a:endParaRPr lang="es-CO" sz="1688">
                  <a:solidFill>
                    <a:prstClr val="black"/>
                  </a:solidFill>
                  <a:latin typeface="Calibri"/>
                </a:endParaRPr>
              </a:p>
            </p:txBody>
          </p:sp>
        </p:grpSp>
        <p:grpSp>
          <p:nvGrpSpPr>
            <p:cNvPr id="10" name="Group 10"/>
            <p:cNvGrpSpPr>
              <a:grpSpLocks noChangeAspect="1"/>
            </p:cNvGrpSpPr>
            <p:nvPr/>
          </p:nvGrpSpPr>
          <p:grpSpPr>
            <a:xfrm>
              <a:off x="8307331" y="1587918"/>
              <a:ext cx="1508528" cy="870465"/>
              <a:chOff x="0" y="0"/>
              <a:chExt cx="2299970" cy="1327150"/>
            </a:xfrm>
          </p:grpSpPr>
          <p:sp>
            <p:nvSpPr>
              <p:cNvPr id="11" name="Freeform 11"/>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4"/>
                <a:stretch>
                  <a:fillRect t="-14988" b="-14988"/>
                </a:stretch>
              </a:blipFill>
            </p:spPr>
            <p:txBody>
              <a:bodyPr/>
              <a:lstStyle/>
              <a:p>
                <a:pPr defTabSz="857250"/>
                <a:endParaRPr lang="es-CO" sz="1688">
                  <a:solidFill>
                    <a:prstClr val="black"/>
                  </a:solidFill>
                  <a:latin typeface="Calibri"/>
                </a:endParaRPr>
              </a:p>
            </p:txBody>
          </p:sp>
        </p:grpSp>
        <p:sp>
          <p:nvSpPr>
            <p:cNvPr id="12" name="Freeform 12"/>
            <p:cNvSpPr/>
            <p:nvPr/>
          </p:nvSpPr>
          <p:spPr>
            <a:xfrm>
              <a:off x="6996827" y="1587918"/>
              <a:ext cx="1285103" cy="870465"/>
            </a:xfrm>
            <a:custGeom>
              <a:avLst/>
              <a:gdLst/>
              <a:ahLst/>
              <a:cxnLst/>
              <a:rect l="l" t="t" r="r" b="b"/>
              <a:pathLst>
                <a:path w="1285103" h="870465">
                  <a:moveTo>
                    <a:pt x="0" y="0"/>
                  </a:moveTo>
                  <a:lnTo>
                    <a:pt x="1285104" y="0"/>
                  </a:lnTo>
                  <a:lnTo>
                    <a:pt x="1285104" y="870465"/>
                  </a:lnTo>
                  <a:lnTo>
                    <a:pt x="0" y="870465"/>
                  </a:lnTo>
                  <a:lnTo>
                    <a:pt x="0" y="0"/>
                  </a:lnTo>
                  <a:close/>
                </a:path>
              </a:pathLst>
            </a:custGeom>
            <a:blipFill>
              <a:blip r:embed="rId5"/>
              <a:stretch>
                <a:fillRect t="-1639" b="-95205"/>
              </a:stretch>
            </a:blipFill>
          </p:spPr>
          <p:txBody>
            <a:bodyPr/>
            <a:lstStyle/>
            <a:p>
              <a:pPr defTabSz="857250"/>
              <a:endParaRPr lang="es-CO" sz="1688">
                <a:solidFill>
                  <a:prstClr val="black"/>
                </a:solidFill>
                <a:latin typeface="Calibri"/>
              </a:endParaRPr>
            </a:p>
          </p:txBody>
        </p:sp>
        <p:sp>
          <p:nvSpPr>
            <p:cNvPr id="13" name="Freeform 13"/>
            <p:cNvSpPr/>
            <p:nvPr/>
          </p:nvSpPr>
          <p:spPr>
            <a:xfrm>
              <a:off x="9907766" y="1617325"/>
              <a:ext cx="1549130" cy="891140"/>
            </a:xfrm>
            <a:custGeom>
              <a:avLst/>
              <a:gdLst/>
              <a:ahLst/>
              <a:cxnLst/>
              <a:rect l="l" t="t" r="r" b="b"/>
              <a:pathLst>
                <a:path w="1549130" h="891140">
                  <a:moveTo>
                    <a:pt x="0" y="0"/>
                  </a:moveTo>
                  <a:lnTo>
                    <a:pt x="1549130" y="0"/>
                  </a:lnTo>
                  <a:lnTo>
                    <a:pt x="1549130" y="891140"/>
                  </a:lnTo>
                  <a:lnTo>
                    <a:pt x="0" y="891140"/>
                  </a:lnTo>
                  <a:lnTo>
                    <a:pt x="0" y="0"/>
                  </a:lnTo>
                  <a:close/>
                </a:path>
              </a:pathLst>
            </a:custGeom>
            <a:blipFill>
              <a:blip r:embed="rId5"/>
              <a:stretch>
                <a:fillRect l="-9558" t="-176092" r="-9558"/>
              </a:stretch>
            </a:blipFill>
          </p:spPr>
          <p:txBody>
            <a:bodyPr/>
            <a:lstStyle/>
            <a:p>
              <a:pPr defTabSz="857250"/>
              <a:endParaRPr lang="es-CO" sz="1688">
                <a:solidFill>
                  <a:prstClr val="black"/>
                </a:solidFill>
                <a:latin typeface="Calibri"/>
              </a:endParaRPr>
            </a:p>
          </p:txBody>
        </p:sp>
        <p:sp>
          <p:nvSpPr>
            <p:cNvPr id="14" name="Freeform 14"/>
            <p:cNvSpPr/>
            <p:nvPr/>
          </p:nvSpPr>
          <p:spPr>
            <a:xfrm>
              <a:off x="148050" y="269464"/>
              <a:ext cx="540466" cy="403322"/>
            </a:xfrm>
            <a:custGeom>
              <a:avLst/>
              <a:gdLst/>
              <a:ahLst/>
              <a:cxnLst/>
              <a:rect l="l" t="t" r="r" b="b"/>
              <a:pathLst>
                <a:path w="540466" h="403322">
                  <a:moveTo>
                    <a:pt x="0" y="0"/>
                  </a:moveTo>
                  <a:lnTo>
                    <a:pt x="540465" y="0"/>
                  </a:lnTo>
                  <a:lnTo>
                    <a:pt x="540465" y="403322"/>
                  </a:lnTo>
                  <a:lnTo>
                    <a:pt x="0" y="403322"/>
                  </a:lnTo>
                  <a:lnTo>
                    <a:pt x="0" y="0"/>
                  </a:lnTo>
                  <a:close/>
                </a:path>
              </a:pathLst>
            </a:custGeom>
            <a:blipFill>
              <a:blip r:embed="rId6"/>
              <a:stretch>
                <a:fillRect/>
              </a:stretch>
            </a:blipFill>
          </p:spPr>
          <p:txBody>
            <a:bodyPr/>
            <a:lstStyle/>
            <a:p>
              <a:pPr defTabSz="857250"/>
              <a:endParaRPr lang="es-CO" sz="1688">
                <a:solidFill>
                  <a:prstClr val="black"/>
                </a:solidFill>
                <a:latin typeface="Calibri"/>
              </a:endParaRPr>
            </a:p>
          </p:txBody>
        </p:sp>
        <p:sp>
          <p:nvSpPr>
            <p:cNvPr id="15" name="TextBox 15"/>
            <p:cNvSpPr txBox="1"/>
            <p:nvPr/>
          </p:nvSpPr>
          <p:spPr>
            <a:xfrm>
              <a:off x="148050" y="871579"/>
              <a:ext cx="5009152" cy="1777718"/>
            </a:xfrm>
            <a:prstGeom prst="rect">
              <a:avLst/>
            </a:prstGeom>
          </p:spPr>
          <p:txBody>
            <a:bodyPr lIns="0" tIns="0" rIns="0" bIns="0" rtlCol="0" anchor="t">
              <a:spAutoFit/>
            </a:bodyPr>
            <a:lstStyle/>
            <a:p>
              <a:pPr algn="just" defTabSz="857250">
                <a:lnSpc>
                  <a:spcPts val="1395"/>
                </a:lnSpc>
              </a:pPr>
              <a:r>
                <a:rPr lang="en-US" sz="1125" spc="-56">
                  <a:solidFill>
                    <a:srgbClr val="000000"/>
                  </a:solidFill>
                  <a:latin typeface="Gotham Bold"/>
                </a:rPr>
                <a:t>Actualización, socialización e implementación  del protocolo de atención a violencias basadas en género</a:t>
              </a:r>
              <a:r>
                <a:rPr lang="en-US" sz="1125" spc="-56">
                  <a:solidFill>
                    <a:srgbClr val="000000"/>
                  </a:solidFill>
                  <a:latin typeface="Gotham"/>
                </a:rPr>
                <a:t>, conforme a la Resolución No. 014466 del 25 de julio de 2022 del Ministerio de Educación Nacional.</a:t>
              </a:r>
            </a:p>
            <a:p>
              <a:pPr algn="just" defTabSz="857250">
                <a:lnSpc>
                  <a:spcPts val="1395"/>
                </a:lnSpc>
              </a:pPr>
              <a:endParaRPr lang="en-US" sz="1125" spc="-56">
                <a:solidFill>
                  <a:srgbClr val="000000"/>
                </a:solidFill>
                <a:latin typeface="Gotham"/>
              </a:endParaRPr>
            </a:p>
            <a:p>
              <a:pPr algn="just" defTabSz="857250">
                <a:lnSpc>
                  <a:spcPts val="1395"/>
                </a:lnSpc>
              </a:pPr>
              <a:r>
                <a:rPr lang="en-US" sz="1125" spc="-56">
                  <a:solidFill>
                    <a:srgbClr val="000000"/>
                  </a:solidFill>
                  <a:latin typeface="Gotham"/>
                </a:rPr>
                <a:t>Coordinación  del Plan de trabajo del </a:t>
              </a:r>
              <a:r>
                <a:rPr lang="en-US" sz="1125" spc="-56">
                  <a:solidFill>
                    <a:srgbClr val="000000"/>
                  </a:solidFill>
                  <a:latin typeface="Gotham Bold"/>
                </a:rPr>
                <a:t>Comité Débora </a:t>
              </a:r>
              <a:r>
                <a:rPr lang="en-US" sz="1125" spc="-56">
                  <a:solidFill>
                    <a:srgbClr val="000000"/>
                  </a:solidFill>
                  <a:latin typeface="Gotham"/>
                </a:rPr>
                <a:t>y cumpllimiento a </a:t>
              </a:r>
              <a:r>
                <a:rPr lang="en-US" sz="1125" spc="-56">
                  <a:solidFill>
                    <a:srgbClr val="000000"/>
                  </a:solidFill>
                  <a:latin typeface="Gotham Bold"/>
                </a:rPr>
                <a:t>requerimientos del M.E.N.</a:t>
              </a:r>
            </a:p>
          </p:txBody>
        </p:sp>
        <p:sp>
          <p:nvSpPr>
            <p:cNvPr id="16" name="TextBox 16"/>
            <p:cNvSpPr txBox="1"/>
            <p:nvPr/>
          </p:nvSpPr>
          <p:spPr>
            <a:xfrm>
              <a:off x="5335001" y="80033"/>
              <a:ext cx="6188063" cy="1094316"/>
            </a:xfrm>
            <a:prstGeom prst="rect">
              <a:avLst/>
            </a:prstGeom>
          </p:spPr>
          <p:txBody>
            <a:bodyPr lIns="0" tIns="0" rIns="0" bIns="0" rtlCol="0" anchor="t">
              <a:spAutoFit/>
            </a:bodyPr>
            <a:lstStyle/>
            <a:p>
              <a:pPr marL="222648" lvl="1" indent="-111323" defTabSz="857250">
                <a:lnSpc>
                  <a:spcPts val="1207"/>
                </a:lnSpc>
                <a:buFont typeface="Arial"/>
                <a:buChar char="•"/>
              </a:pPr>
              <a:r>
                <a:rPr lang="en-US" sz="1031" spc="-52">
                  <a:solidFill>
                    <a:srgbClr val="1B2A3F"/>
                  </a:solidFill>
                  <a:latin typeface="Gotham Bold"/>
                </a:rPr>
                <a:t>3 jornadas de capacitación jurídica </a:t>
              </a:r>
              <a:r>
                <a:rPr lang="en-US" sz="1031" spc="-52">
                  <a:solidFill>
                    <a:srgbClr val="1B2A3F"/>
                  </a:solidFill>
                  <a:latin typeface="Gotham"/>
                </a:rPr>
                <a:t>destinadas a los integrantes del Comité Débora.</a:t>
              </a:r>
            </a:p>
            <a:p>
              <a:pPr defTabSz="857250">
                <a:lnSpc>
                  <a:spcPts val="1207"/>
                </a:lnSpc>
              </a:pPr>
              <a:endParaRPr lang="en-US" sz="1031" spc="-52">
                <a:solidFill>
                  <a:srgbClr val="1B2A3F"/>
                </a:solidFill>
                <a:latin typeface="Gotham"/>
              </a:endParaRPr>
            </a:p>
            <a:p>
              <a:pPr marL="222648" lvl="1" indent="-111323" algn="just" defTabSz="857250">
                <a:lnSpc>
                  <a:spcPts val="1207"/>
                </a:lnSpc>
                <a:buFont typeface="Arial"/>
                <a:buChar char="•"/>
              </a:pPr>
              <a:r>
                <a:rPr lang="en-US" sz="1031" spc="-52">
                  <a:solidFill>
                    <a:srgbClr val="1B2A3F"/>
                  </a:solidFill>
                  <a:latin typeface="Gotham Bold"/>
                </a:rPr>
                <a:t>8 espacios de sensibilización sobre la prevención de vbg en articulación  </a:t>
              </a:r>
              <a:r>
                <a:rPr lang="en-US" sz="1031" spc="-52">
                  <a:solidFill>
                    <a:srgbClr val="1B2A3F"/>
                  </a:solidFill>
                  <a:latin typeface="Gotham"/>
                </a:rPr>
                <a:t>Comité de Universidades por la Equidad, colectivos cristianos, Casa Matria y la Secretaría de la Mujer, se realizaron.</a:t>
              </a:r>
            </a:p>
          </p:txBody>
        </p:sp>
      </p:grpSp>
      <p:sp>
        <p:nvSpPr>
          <p:cNvPr id="17" name="TextBox 17"/>
          <p:cNvSpPr txBox="1"/>
          <p:nvPr/>
        </p:nvSpPr>
        <p:spPr>
          <a:xfrm>
            <a:off x="1953001" y="899316"/>
            <a:ext cx="2400806" cy="179536"/>
          </a:xfrm>
          <a:prstGeom prst="rect">
            <a:avLst/>
          </a:prstGeom>
        </p:spPr>
        <p:txBody>
          <a:bodyPr lIns="0" tIns="0" rIns="0" bIns="0" rtlCol="0" anchor="t">
            <a:spAutoFit/>
          </a:bodyPr>
          <a:lstStyle/>
          <a:p>
            <a:pPr algn="ctr" defTabSz="857250">
              <a:lnSpc>
                <a:spcPts val="1371"/>
              </a:lnSpc>
              <a:spcBef>
                <a:spcPct val="0"/>
              </a:spcBef>
            </a:pPr>
            <a:r>
              <a:rPr lang="en-US" sz="1223" spc="215">
                <a:solidFill>
                  <a:srgbClr val="000000"/>
                </a:solidFill>
                <a:latin typeface="Gotham Bold"/>
              </a:rPr>
              <a:t>LOGROS ALCANZADOS</a:t>
            </a:r>
          </a:p>
        </p:txBody>
      </p:sp>
      <p:grpSp>
        <p:nvGrpSpPr>
          <p:cNvPr id="18" name="Group 18"/>
          <p:cNvGrpSpPr/>
          <p:nvPr/>
        </p:nvGrpSpPr>
        <p:grpSpPr>
          <a:xfrm>
            <a:off x="5299519" y="1552188"/>
            <a:ext cx="4821408" cy="1854431"/>
            <a:chOff x="0" y="0"/>
            <a:chExt cx="1951338" cy="750532"/>
          </a:xfrm>
        </p:grpSpPr>
        <p:sp>
          <p:nvSpPr>
            <p:cNvPr id="19" name="Freeform 19"/>
            <p:cNvSpPr/>
            <p:nvPr/>
          </p:nvSpPr>
          <p:spPr>
            <a:xfrm>
              <a:off x="0" y="0"/>
              <a:ext cx="1951338" cy="750532"/>
            </a:xfrm>
            <a:custGeom>
              <a:avLst/>
              <a:gdLst/>
              <a:ahLst/>
              <a:cxnLst/>
              <a:rect l="l" t="t" r="r" b="b"/>
              <a:pathLst>
                <a:path w="1951338" h="750532">
                  <a:moveTo>
                    <a:pt x="21075" y="0"/>
                  </a:moveTo>
                  <a:lnTo>
                    <a:pt x="1930263" y="0"/>
                  </a:lnTo>
                  <a:cubicBezTo>
                    <a:pt x="1935852" y="0"/>
                    <a:pt x="1941213" y="2220"/>
                    <a:pt x="1945165" y="6173"/>
                  </a:cubicBezTo>
                  <a:cubicBezTo>
                    <a:pt x="1949118" y="10125"/>
                    <a:pt x="1951338" y="15486"/>
                    <a:pt x="1951338" y="21075"/>
                  </a:cubicBezTo>
                  <a:lnTo>
                    <a:pt x="1951338" y="729457"/>
                  </a:lnTo>
                  <a:cubicBezTo>
                    <a:pt x="1951338" y="735046"/>
                    <a:pt x="1949118" y="740407"/>
                    <a:pt x="1945165" y="744359"/>
                  </a:cubicBezTo>
                  <a:cubicBezTo>
                    <a:pt x="1941213" y="748312"/>
                    <a:pt x="1935852" y="750532"/>
                    <a:pt x="1930263" y="750532"/>
                  </a:cubicBezTo>
                  <a:lnTo>
                    <a:pt x="21075" y="750532"/>
                  </a:lnTo>
                  <a:cubicBezTo>
                    <a:pt x="15486" y="750532"/>
                    <a:pt x="10125" y="748312"/>
                    <a:pt x="6173" y="744359"/>
                  </a:cubicBezTo>
                  <a:cubicBezTo>
                    <a:pt x="2220" y="740407"/>
                    <a:pt x="0" y="735046"/>
                    <a:pt x="0" y="729457"/>
                  </a:cubicBezTo>
                  <a:lnTo>
                    <a:pt x="0" y="21075"/>
                  </a:lnTo>
                  <a:cubicBezTo>
                    <a:pt x="0" y="15486"/>
                    <a:pt x="2220" y="10125"/>
                    <a:pt x="6173" y="6173"/>
                  </a:cubicBezTo>
                  <a:cubicBezTo>
                    <a:pt x="10125" y="2220"/>
                    <a:pt x="15486" y="0"/>
                    <a:pt x="21075"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20" name="TextBox 20"/>
            <p:cNvSpPr txBox="1"/>
            <p:nvPr/>
          </p:nvSpPr>
          <p:spPr>
            <a:xfrm>
              <a:off x="0" y="-9525"/>
              <a:ext cx="1951338" cy="760057"/>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sp>
        <p:nvSpPr>
          <p:cNvPr id="21" name="Freeform 21"/>
          <p:cNvSpPr/>
          <p:nvPr/>
        </p:nvSpPr>
        <p:spPr>
          <a:xfrm>
            <a:off x="5653035" y="1492820"/>
            <a:ext cx="290479" cy="300307"/>
          </a:xfrm>
          <a:custGeom>
            <a:avLst/>
            <a:gdLst/>
            <a:ahLst/>
            <a:cxnLst/>
            <a:rect l="l" t="t" r="r" b="b"/>
            <a:pathLst>
              <a:path w="309844" h="320327">
                <a:moveTo>
                  <a:pt x="0" y="0"/>
                </a:moveTo>
                <a:lnTo>
                  <a:pt x="309844" y="0"/>
                </a:lnTo>
                <a:lnTo>
                  <a:pt x="309844" y="320327"/>
                </a:lnTo>
                <a:lnTo>
                  <a:pt x="0" y="3203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pPr defTabSz="857250"/>
            <a:endParaRPr lang="es-CO" sz="1688">
              <a:solidFill>
                <a:prstClr val="black"/>
              </a:solidFill>
              <a:latin typeface="Calibri"/>
            </a:endParaRPr>
          </a:p>
        </p:txBody>
      </p:sp>
      <p:grpSp>
        <p:nvGrpSpPr>
          <p:cNvPr id="22" name="Group 22"/>
          <p:cNvGrpSpPr/>
          <p:nvPr/>
        </p:nvGrpSpPr>
        <p:grpSpPr>
          <a:xfrm>
            <a:off x="5299519" y="3525400"/>
            <a:ext cx="4821408" cy="1061167"/>
            <a:chOff x="0" y="0"/>
            <a:chExt cx="1951338" cy="429479"/>
          </a:xfrm>
        </p:grpSpPr>
        <p:sp>
          <p:nvSpPr>
            <p:cNvPr id="23" name="Freeform 23"/>
            <p:cNvSpPr/>
            <p:nvPr/>
          </p:nvSpPr>
          <p:spPr>
            <a:xfrm>
              <a:off x="0" y="0"/>
              <a:ext cx="1951338" cy="429479"/>
            </a:xfrm>
            <a:custGeom>
              <a:avLst/>
              <a:gdLst/>
              <a:ahLst/>
              <a:cxnLst/>
              <a:rect l="l" t="t" r="r" b="b"/>
              <a:pathLst>
                <a:path w="1951338" h="429479">
                  <a:moveTo>
                    <a:pt x="21075" y="0"/>
                  </a:moveTo>
                  <a:lnTo>
                    <a:pt x="1930263" y="0"/>
                  </a:lnTo>
                  <a:cubicBezTo>
                    <a:pt x="1935852" y="0"/>
                    <a:pt x="1941213" y="2220"/>
                    <a:pt x="1945165" y="6173"/>
                  </a:cubicBezTo>
                  <a:cubicBezTo>
                    <a:pt x="1949118" y="10125"/>
                    <a:pt x="1951338" y="15486"/>
                    <a:pt x="1951338" y="21075"/>
                  </a:cubicBezTo>
                  <a:lnTo>
                    <a:pt x="1951338" y="408404"/>
                  </a:lnTo>
                  <a:cubicBezTo>
                    <a:pt x="1951338" y="413993"/>
                    <a:pt x="1949118" y="419354"/>
                    <a:pt x="1945165" y="423306"/>
                  </a:cubicBezTo>
                  <a:cubicBezTo>
                    <a:pt x="1941213" y="427259"/>
                    <a:pt x="1935852" y="429479"/>
                    <a:pt x="1930263" y="429479"/>
                  </a:cubicBezTo>
                  <a:lnTo>
                    <a:pt x="21075" y="429479"/>
                  </a:lnTo>
                  <a:cubicBezTo>
                    <a:pt x="15486" y="429479"/>
                    <a:pt x="10125" y="427259"/>
                    <a:pt x="6173" y="423306"/>
                  </a:cubicBezTo>
                  <a:cubicBezTo>
                    <a:pt x="2220" y="419354"/>
                    <a:pt x="0" y="413993"/>
                    <a:pt x="0" y="408404"/>
                  </a:cubicBezTo>
                  <a:lnTo>
                    <a:pt x="0" y="21075"/>
                  </a:lnTo>
                  <a:cubicBezTo>
                    <a:pt x="0" y="15486"/>
                    <a:pt x="2220" y="10125"/>
                    <a:pt x="6173" y="6173"/>
                  </a:cubicBezTo>
                  <a:cubicBezTo>
                    <a:pt x="10125" y="2220"/>
                    <a:pt x="15486" y="0"/>
                    <a:pt x="21075"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24" name="TextBox 24"/>
            <p:cNvSpPr txBox="1"/>
            <p:nvPr/>
          </p:nvSpPr>
          <p:spPr>
            <a:xfrm>
              <a:off x="0" y="-9525"/>
              <a:ext cx="1951338" cy="439004"/>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sp>
        <p:nvSpPr>
          <p:cNvPr id="25" name="TextBox 25"/>
          <p:cNvSpPr txBox="1"/>
          <p:nvPr/>
        </p:nvSpPr>
        <p:spPr>
          <a:xfrm>
            <a:off x="5326309" y="2561337"/>
            <a:ext cx="4548803" cy="711349"/>
          </a:xfrm>
          <a:prstGeom prst="rect">
            <a:avLst/>
          </a:prstGeom>
        </p:spPr>
        <p:txBody>
          <a:bodyPr lIns="0" tIns="0" rIns="0" bIns="0" rtlCol="0" anchor="t">
            <a:spAutoFit/>
          </a:bodyPr>
          <a:lstStyle/>
          <a:p>
            <a:pPr marL="242888" lvl="1" indent="-121444" defTabSz="857250">
              <a:lnSpc>
                <a:spcPts val="1395"/>
              </a:lnSpc>
              <a:buFont typeface="Arial"/>
              <a:buChar char="•"/>
            </a:pPr>
            <a:r>
              <a:rPr lang="en-US" sz="1125" spc="-56">
                <a:solidFill>
                  <a:srgbClr val="1B2A3F"/>
                </a:solidFill>
                <a:latin typeface="Gotham"/>
              </a:rPr>
              <a:t>Elaboración de la</a:t>
            </a:r>
            <a:r>
              <a:rPr lang="en-US" sz="1125" spc="-56">
                <a:solidFill>
                  <a:srgbClr val="1B2A3F"/>
                </a:solidFill>
                <a:latin typeface="Gotham Bold"/>
              </a:rPr>
              <a:t> Política de Inclusión para la educación</a:t>
            </a:r>
          </a:p>
          <a:p>
            <a:pPr marL="242888" lvl="1" indent="-121444" defTabSz="857250">
              <a:lnSpc>
                <a:spcPts val="1395"/>
              </a:lnSpc>
              <a:buFont typeface="Arial"/>
              <a:buChar char="•"/>
            </a:pPr>
            <a:r>
              <a:rPr lang="en-US" sz="1125" spc="-56">
                <a:solidFill>
                  <a:srgbClr val="1B2A3F"/>
                </a:solidFill>
                <a:latin typeface="Gotham Bold"/>
              </a:rPr>
              <a:t> superior.</a:t>
            </a:r>
          </a:p>
          <a:p>
            <a:pPr marL="242888" lvl="1" indent="-121444" defTabSz="857250">
              <a:lnSpc>
                <a:spcPts val="1395"/>
              </a:lnSpc>
              <a:buFont typeface="Arial"/>
              <a:buChar char="•"/>
            </a:pPr>
            <a:r>
              <a:rPr lang="en-US" sz="1125" spc="-56">
                <a:solidFill>
                  <a:srgbClr val="1B2A3F"/>
                </a:solidFill>
                <a:latin typeface="Gotham"/>
              </a:rPr>
              <a:t>Actualización de l</a:t>
            </a:r>
            <a:r>
              <a:rPr lang="en-US" sz="1125" spc="-56">
                <a:solidFill>
                  <a:srgbClr val="1B2A3F"/>
                </a:solidFill>
                <a:latin typeface="Gotham Bold"/>
              </a:rPr>
              <a:t>a Política de bienestar y egresados</a:t>
            </a:r>
          </a:p>
          <a:p>
            <a:pPr algn="ctr" defTabSz="857250">
              <a:lnSpc>
                <a:spcPts val="1395"/>
              </a:lnSpc>
            </a:pPr>
            <a:r>
              <a:rPr lang="en-US" sz="1125" spc="-56">
                <a:solidFill>
                  <a:srgbClr val="1B2A3F"/>
                </a:solidFill>
                <a:latin typeface="Gotham"/>
              </a:rPr>
              <a:t>Elaboración del</a:t>
            </a:r>
            <a:r>
              <a:rPr lang="en-US" sz="1125" spc="-56">
                <a:solidFill>
                  <a:srgbClr val="1B2A3F"/>
                </a:solidFill>
                <a:latin typeface="Gotham Bold"/>
              </a:rPr>
              <a:t> Plan de acción de permanencia y graduación. </a:t>
            </a:r>
          </a:p>
        </p:txBody>
      </p:sp>
      <p:sp>
        <p:nvSpPr>
          <p:cNvPr id="26" name="TextBox 26"/>
          <p:cNvSpPr txBox="1"/>
          <p:nvPr/>
        </p:nvSpPr>
        <p:spPr>
          <a:xfrm>
            <a:off x="5546234" y="1887409"/>
            <a:ext cx="4461359" cy="531812"/>
          </a:xfrm>
          <a:prstGeom prst="rect">
            <a:avLst/>
          </a:prstGeom>
        </p:spPr>
        <p:txBody>
          <a:bodyPr lIns="0" tIns="0" rIns="0" bIns="0" rtlCol="0" anchor="t">
            <a:spAutoFit/>
          </a:bodyPr>
          <a:lstStyle/>
          <a:p>
            <a:pPr algn="just" defTabSz="857250">
              <a:lnSpc>
                <a:spcPts val="1395"/>
              </a:lnSpc>
            </a:pPr>
            <a:r>
              <a:rPr lang="en-US" sz="1125" spc="-49">
                <a:solidFill>
                  <a:srgbClr val="121212"/>
                </a:solidFill>
                <a:latin typeface="Gotham"/>
              </a:rPr>
              <a:t>Se  lideraron procesos institucionales  requeridos por el Ministerio de Educación,  Nacional, relacionado con c</a:t>
            </a:r>
            <a:r>
              <a:rPr lang="en-US" sz="1125" spc="-49">
                <a:solidFill>
                  <a:srgbClr val="121212"/>
                </a:solidFill>
                <a:latin typeface="Gotham Bold"/>
              </a:rPr>
              <a:t>ondición 4. Programa de egresados</a:t>
            </a:r>
            <a:r>
              <a:rPr lang="en-US" sz="1125" spc="-49">
                <a:solidFill>
                  <a:srgbClr val="121212"/>
                </a:solidFill>
                <a:latin typeface="Gotham"/>
              </a:rPr>
              <a:t> y  </a:t>
            </a:r>
            <a:r>
              <a:rPr lang="en-US" sz="1125" spc="-49">
                <a:solidFill>
                  <a:srgbClr val="121212"/>
                </a:solidFill>
                <a:latin typeface="Gotham Bold"/>
              </a:rPr>
              <a:t>Condición 5. Modelo de Bienenstar</a:t>
            </a:r>
          </a:p>
        </p:txBody>
      </p:sp>
      <p:sp>
        <p:nvSpPr>
          <p:cNvPr id="27" name="TextBox 27"/>
          <p:cNvSpPr txBox="1"/>
          <p:nvPr/>
        </p:nvSpPr>
        <p:spPr>
          <a:xfrm>
            <a:off x="5413753" y="3685564"/>
            <a:ext cx="3245386" cy="890885"/>
          </a:xfrm>
          <a:prstGeom prst="rect">
            <a:avLst/>
          </a:prstGeom>
        </p:spPr>
        <p:txBody>
          <a:bodyPr lIns="0" tIns="0" rIns="0" bIns="0" rtlCol="0" anchor="t">
            <a:spAutoFit/>
          </a:bodyPr>
          <a:lstStyle/>
          <a:p>
            <a:pPr algn="just" defTabSz="857250">
              <a:lnSpc>
                <a:spcPts val="1395"/>
              </a:lnSpc>
            </a:pPr>
            <a:r>
              <a:rPr lang="en-US" sz="1125" spc="-49">
                <a:solidFill>
                  <a:srgbClr val="121212"/>
                </a:solidFill>
                <a:latin typeface="Gotham"/>
              </a:rPr>
              <a:t>Seguimiento al programa</a:t>
            </a:r>
            <a:r>
              <a:rPr lang="en-US" sz="1125" spc="-49">
                <a:solidFill>
                  <a:srgbClr val="121212"/>
                </a:solidFill>
                <a:latin typeface="Gotham Bold"/>
              </a:rPr>
              <a:t> “Monitores Virtuales:  </a:t>
            </a:r>
          </a:p>
          <a:p>
            <a:pPr algn="just" defTabSz="857250">
              <a:lnSpc>
                <a:spcPts val="1395"/>
              </a:lnSpc>
            </a:pPr>
            <a:r>
              <a:rPr lang="en-US" sz="1125" spc="-49">
                <a:solidFill>
                  <a:srgbClr val="121212"/>
                </a:solidFill>
                <a:latin typeface="Gotham Bold"/>
              </a:rPr>
              <a:t>58 estudiantes </a:t>
            </a:r>
            <a:r>
              <a:rPr lang="en-US" sz="1125" spc="-49">
                <a:solidFill>
                  <a:srgbClr val="121212"/>
                </a:solidFill>
                <a:latin typeface="Gotham"/>
              </a:rPr>
              <a:t>de teología virtual beneficiados.  . Esta estrategia contribuyó al proceso académico y adaptación a la educación virtual, sirviendo como medida preventiva para evitar la deserción.</a:t>
            </a:r>
          </a:p>
        </p:txBody>
      </p:sp>
      <p:grpSp>
        <p:nvGrpSpPr>
          <p:cNvPr id="28" name="Group 28"/>
          <p:cNvGrpSpPr>
            <a:grpSpLocks noChangeAspect="1"/>
          </p:cNvGrpSpPr>
          <p:nvPr/>
        </p:nvGrpSpPr>
        <p:grpSpPr>
          <a:xfrm>
            <a:off x="8781119" y="3846042"/>
            <a:ext cx="1226473" cy="707711"/>
            <a:chOff x="0" y="0"/>
            <a:chExt cx="2299970" cy="1327150"/>
          </a:xfrm>
        </p:grpSpPr>
        <p:sp>
          <p:nvSpPr>
            <p:cNvPr id="29" name="Freeform 29"/>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9"/>
              <a:stretch>
                <a:fillRect t="-11762" b="-11762"/>
              </a:stretch>
            </a:blipFill>
          </p:spPr>
          <p:txBody>
            <a:bodyPr/>
            <a:lstStyle/>
            <a:p>
              <a:pPr defTabSz="857250"/>
              <a:endParaRPr lang="es-CO" sz="1688">
                <a:solidFill>
                  <a:prstClr val="black"/>
                </a:solidFill>
                <a:latin typeface="Calibri"/>
              </a:endParaRPr>
            </a:p>
          </p:txBody>
        </p:sp>
      </p:grpSp>
      <p:grpSp>
        <p:nvGrpSpPr>
          <p:cNvPr id="30" name="Group 30"/>
          <p:cNvGrpSpPr/>
          <p:nvPr/>
        </p:nvGrpSpPr>
        <p:grpSpPr>
          <a:xfrm>
            <a:off x="2012152" y="1515352"/>
            <a:ext cx="1696041" cy="3122098"/>
            <a:chOff x="0" y="0"/>
            <a:chExt cx="686428" cy="1263587"/>
          </a:xfrm>
        </p:grpSpPr>
        <p:sp>
          <p:nvSpPr>
            <p:cNvPr id="31" name="Freeform 31"/>
            <p:cNvSpPr/>
            <p:nvPr/>
          </p:nvSpPr>
          <p:spPr>
            <a:xfrm>
              <a:off x="0" y="0"/>
              <a:ext cx="686428" cy="1263587"/>
            </a:xfrm>
            <a:custGeom>
              <a:avLst/>
              <a:gdLst/>
              <a:ahLst/>
              <a:cxnLst/>
              <a:rect l="l" t="t" r="r" b="b"/>
              <a:pathLst>
                <a:path w="686428" h="1263587">
                  <a:moveTo>
                    <a:pt x="59912" y="0"/>
                  </a:moveTo>
                  <a:lnTo>
                    <a:pt x="626516" y="0"/>
                  </a:lnTo>
                  <a:cubicBezTo>
                    <a:pt x="642406" y="0"/>
                    <a:pt x="657644" y="6312"/>
                    <a:pt x="668880" y="17548"/>
                  </a:cubicBezTo>
                  <a:cubicBezTo>
                    <a:pt x="680116" y="28783"/>
                    <a:pt x="686428" y="44022"/>
                    <a:pt x="686428" y="59912"/>
                  </a:cubicBezTo>
                  <a:lnTo>
                    <a:pt x="686428" y="1203675"/>
                  </a:lnTo>
                  <a:cubicBezTo>
                    <a:pt x="686428" y="1219565"/>
                    <a:pt x="680116" y="1234804"/>
                    <a:pt x="668880" y="1246039"/>
                  </a:cubicBezTo>
                  <a:cubicBezTo>
                    <a:pt x="657644" y="1257275"/>
                    <a:pt x="642406" y="1263587"/>
                    <a:pt x="626516" y="1263587"/>
                  </a:cubicBezTo>
                  <a:lnTo>
                    <a:pt x="59912" y="1263587"/>
                  </a:lnTo>
                  <a:cubicBezTo>
                    <a:pt x="44022" y="1263587"/>
                    <a:pt x="28783" y="1257275"/>
                    <a:pt x="17548" y="1246039"/>
                  </a:cubicBezTo>
                  <a:cubicBezTo>
                    <a:pt x="6312" y="1234804"/>
                    <a:pt x="0" y="1219565"/>
                    <a:pt x="0" y="1203675"/>
                  </a:cubicBezTo>
                  <a:lnTo>
                    <a:pt x="0" y="59912"/>
                  </a:lnTo>
                  <a:cubicBezTo>
                    <a:pt x="0" y="44022"/>
                    <a:pt x="6312" y="28783"/>
                    <a:pt x="17548" y="17548"/>
                  </a:cubicBezTo>
                  <a:cubicBezTo>
                    <a:pt x="28783" y="6312"/>
                    <a:pt x="44022" y="0"/>
                    <a:pt x="59912"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32" name="TextBox 32"/>
            <p:cNvSpPr txBox="1"/>
            <p:nvPr/>
          </p:nvSpPr>
          <p:spPr>
            <a:xfrm>
              <a:off x="0" y="-9525"/>
              <a:ext cx="686428" cy="1273112"/>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grpSp>
        <p:nvGrpSpPr>
          <p:cNvPr id="33" name="Group 33"/>
          <p:cNvGrpSpPr/>
          <p:nvPr/>
        </p:nvGrpSpPr>
        <p:grpSpPr>
          <a:xfrm>
            <a:off x="3726053" y="1515352"/>
            <a:ext cx="1519888" cy="3122098"/>
            <a:chOff x="0" y="0"/>
            <a:chExt cx="615135" cy="1263587"/>
          </a:xfrm>
        </p:grpSpPr>
        <p:sp>
          <p:nvSpPr>
            <p:cNvPr id="34" name="Freeform 34"/>
            <p:cNvSpPr/>
            <p:nvPr/>
          </p:nvSpPr>
          <p:spPr>
            <a:xfrm>
              <a:off x="0" y="0"/>
              <a:ext cx="615134" cy="1263587"/>
            </a:xfrm>
            <a:custGeom>
              <a:avLst/>
              <a:gdLst/>
              <a:ahLst/>
              <a:cxnLst/>
              <a:rect l="l" t="t" r="r" b="b"/>
              <a:pathLst>
                <a:path w="615134" h="1263587">
                  <a:moveTo>
                    <a:pt x="66855" y="0"/>
                  </a:moveTo>
                  <a:lnTo>
                    <a:pt x="548279" y="0"/>
                  </a:lnTo>
                  <a:cubicBezTo>
                    <a:pt x="566010" y="0"/>
                    <a:pt x="583015" y="7044"/>
                    <a:pt x="595553" y="19581"/>
                  </a:cubicBezTo>
                  <a:cubicBezTo>
                    <a:pt x="608091" y="32119"/>
                    <a:pt x="615134" y="49124"/>
                    <a:pt x="615134" y="66855"/>
                  </a:cubicBezTo>
                  <a:lnTo>
                    <a:pt x="615134" y="1196732"/>
                  </a:lnTo>
                  <a:cubicBezTo>
                    <a:pt x="615134" y="1214463"/>
                    <a:pt x="608091" y="1231468"/>
                    <a:pt x="595553" y="1244006"/>
                  </a:cubicBezTo>
                  <a:cubicBezTo>
                    <a:pt x="583015" y="1256543"/>
                    <a:pt x="566010" y="1263587"/>
                    <a:pt x="548279" y="1263587"/>
                  </a:cubicBezTo>
                  <a:lnTo>
                    <a:pt x="66855" y="1263587"/>
                  </a:lnTo>
                  <a:cubicBezTo>
                    <a:pt x="49124" y="1263587"/>
                    <a:pt x="32119" y="1256543"/>
                    <a:pt x="19581" y="1244006"/>
                  </a:cubicBezTo>
                  <a:cubicBezTo>
                    <a:pt x="7044" y="1231468"/>
                    <a:pt x="0" y="1214463"/>
                    <a:pt x="0" y="1196732"/>
                  </a:cubicBezTo>
                  <a:lnTo>
                    <a:pt x="0" y="66855"/>
                  </a:lnTo>
                  <a:cubicBezTo>
                    <a:pt x="0" y="49124"/>
                    <a:pt x="7044" y="32119"/>
                    <a:pt x="19581" y="19581"/>
                  </a:cubicBezTo>
                  <a:cubicBezTo>
                    <a:pt x="32119" y="7044"/>
                    <a:pt x="49124" y="0"/>
                    <a:pt x="66855" y="0"/>
                  </a:cubicBezTo>
                  <a:close/>
                </a:path>
              </a:pathLst>
            </a:custGeom>
            <a:solidFill>
              <a:srgbClr val="FFFFFF"/>
            </a:solidFill>
            <a:ln w="19050" cap="sq">
              <a:solidFill>
                <a:srgbClr val="00AFEF"/>
              </a:solidFill>
              <a:prstDash val="solid"/>
              <a:miter/>
            </a:ln>
          </p:spPr>
          <p:txBody>
            <a:bodyPr/>
            <a:lstStyle/>
            <a:p>
              <a:pPr defTabSz="857250"/>
              <a:endParaRPr lang="es-CO" sz="1688">
                <a:solidFill>
                  <a:prstClr val="black"/>
                </a:solidFill>
                <a:latin typeface="Calibri"/>
              </a:endParaRPr>
            </a:p>
          </p:txBody>
        </p:sp>
        <p:sp>
          <p:nvSpPr>
            <p:cNvPr id="35" name="TextBox 35"/>
            <p:cNvSpPr txBox="1"/>
            <p:nvPr/>
          </p:nvSpPr>
          <p:spPr>
            <a:xfrm>
              <a:off x="0" y="-9525"/>
              <a:ext cx="615135" cy="1273112"/>
            </a:xfrm>
            <a:prstGeom prst="rect">
              <a:avLst/>
            </a:prstGeom>
          </p:spPr>
          <p:txBody>
            <a:bodyPr lIns="47625" tIns="47625" rIns="47625" bIns="47625" rtlCol="0" anchor="ctr"/>
            <a:lstStyle/>
            <a:p>
              <a:pPr algn="ctr" defTabSz="857250">
                <a:lnSpc>
                  <a:spcPts val="1246"/>
                </a:lnSpc>
              </a:pPr>
              <a:endParaRPr sz="1688">
                <a:solidFill>
                  <a:prstClr val="black"/>
                </a:solidFill>
                <a:latin typeface="Calibri"/>
              </a:endParaRPr>
            </a:p>
          </p:txBody>
        </p:sp>
      </p:grpSp>
      <p:sp>
        <p:nvSpPr>
          <p:cNvPr id="36" name="TextBox 36"/>
          <p:cNvSpPr txBox="1"/>
          <p:nvPr/>
        </p:nvSpPr>
        <p:spPr>
          <a:xfrm>
            <a:off x="3792477" y="2139047"/>
            <a:ext cx="1439119" cy="2493952"/>
          </a:xfrm>
          <a:prstGeom prst="rect">
            <a:avLst/>
          </a:prstGeom>
        </p:spPr>
        <p:txBody>
          <a:bodyPr lIns="0" tIns="0" rIns="0" bIns="0" rtlCol="0" anchor="t">
            <a:spAutoFit/>
          </a:bodyPr>
          <a:lstStyle/>
          <a:p>
            <a:pPr algn="ctr" defTabSz="857250">
              <a:lnSpc>
                <a:spcPts val="1279"/>
              </a:lnSpc>
            </a:pPr>
            <a:r>
              <a:rPr lang="en-US" sz="1031" spc="-52">
                <a:solidFill>
                  <a:srgbClr val="1B2A3F"/>
                </a:solidFill>
                <a:latin typeface="Gotham Bold"/>
              </a:rPr>
              <a:t>9 - Convenios Interbibliotecarios </a:t>
            </a:r>
          </a:p>
          <a:p>
            <a:pPr algn="ctr" defTabSz="857250">
              <a:lnSpc>
                <a:spcPts val="1279"/>
              </a:lnSpc>
            </a:pPr>
            <a:endParaRPr lang="en-US" sz="1031" spc="-52">
              <a:solidFill>
                <a:srgbClr val="1B2A3F"/>
              </a:solidFill>
              <a:latin typeface="Gotham Bold"/>
            </a:endParaRPr>
          </a:p>
          <a:p>
            <a:pPr algn="ctr" defTabSz="857250">
              <a:lnSpc>
                <a:spcPts val="1279"/>
              </a:lnSpc>
            </a:pPr>
            <a:r>
              <a:rPr lang="en-US" sz="1031" spc="-52">
                <a:solidFill>
                  <a:srgbClr val="1B2A3F"/>
                </a:solidFill>
                <a:latin typeface="Gotham Bold"/>
              </a:rPr>
              <a:t>13 capacitaciones,  </a:t>
            </a:r>
            <a:r>
              <a:rPr lang="en-US" sz="1031" spc="-52">
                <a:solidFill>
                  <a:srgbClr val="1B2A3F"/>
                </a:solidFill>
                <a:latin typeface="Gotham"/>
              </a:rPr>
              <a:t>170 estudiantes y docentes beneficiados</a:t>
            </a:r>
          </a:p>
          <a:p>
            <a:pPr algn="ctr" defTabSz="857250">
              <a:lnSpc>
                <a:spcPts val="1279"/>
              </a:lnSpc>
            </a:pPr>
            <a:endParaRPr lang="en-US" sz="1031" spc="-52">
              <a:solidFill>
                <a:srgbClr val="1B2A3F"/>
              </a:solidFill>
              <a:latin typeface="Gotham"/>
            </a:endParaRPr>
          </a:p>
          <a:p>
            <a:pPr algn="ctr" defTabSz="857250">
              <a:lnSpc>
                <a:spcPts val="1279"/>
              </a:lnSpc>
            </a:pPr>
            <a:r>
              <a:rPr lang="en-US" sz="1031" spc="-52">
                <a:solidFill>
                  <a:srgbClr val="1B2A3F"/>
                </a:solidFill>
                <a:latin typeface="Gotham Bold"/>
              </a:rPr>
              <a:t>Libros adquiridos y catalogados: </a:t>
            </a:r>
          </a:p>
          <a:p>
            <a:pPr algn="ctr" defTabSz="857250">
              <a:lnSpc>
                <a:spcPts val="1279"/>
              </a:lnSpc>
            </a:pPr>
            <a:r>
              <a:rPr lang="en-US" sz="1031" spc="-52">
                <a:solidFill>
                  <a:srgbClr val="1B2A3F"/>
                </a:solidFill>
                <a:latin typeface="Gotham Bold"/>
              </a:rPr>
              <a:t> </a:t>
            </a:r>
            <a:r>
              <a:rPr lang="en-US" sz="1031" spc="-52">
                <a:solidFill>
                  <a:srgbClr val="1B2A3F"/>
                </a:solidFill>
                <a:latin typeface="Gotham"/>
              </a:rPr>
              <a:t>Físicos:  87</a:t>
            </a:r>
          </a:p>
          <a:p>
            <a:pPr algn="ctr" defTabSz="857250">
              <a:lnSpc>
                <a:spcPts val="1279"/>
              </a:lnSpc>
            </a:pPr>
            <a:r>
              <a:rPr lang="en-US" sz="1031" spc="-52">
                <a:solidFill>
                  <a:srgbClr val="1B2A3F"/>
                </a:solidFill>
                <a:latin typeface="Gotham"/>
              </a:rPr>
              <a:t> Electrónicos: 21</a:t>
            </a:r>
          </a:p>
          <a:p>
            <a:pPr algn="ctr" defTabSz="857250">
              <a:lnSpc>
                <a:spcPts val="1279"/>
              </a:lnSpc>
            </a:pPr>
            <a:r>
              <a:rPr lang="en-US" sz="1031" spc="-52">
                <a:solidFill>
                  <a:srgbClr val="1B2A3F"/>
                </a:solidFill>
                <a:latin typeface="Gotham Bold"/>
              </a:rPr>
              <a:t> Total 108</a:t>
            </a:r>
          </a:p>
          <a:p>
            <a:pPr algn="ctr" defTabSz="857250">
              <a:lnSpc>
                <a:spcPts val="1279"/>
              </a:lnSpc>
            </a:pPr>
            <a:endParaRPr lang="en-US" sz="1031" spc="-52">
              <a:solidFill>
                <a:srgbClr val="1B2A3F"/>
              </a:solidFill>
              <a:latin typeface="Gotham Bold"/>
            </a:endParaRPr>
          </a:p>
          <a:p>
            <a:pPr algn="ctr" defTabSz="857250">
              <a:lnSpc>
                <a:spcPts val="1279"/>
              </a:lnSpc>
            </a:pPr>
            <a:r>
              <a:rPr lang="en-US" sz="1031" spc="-52">
                <a:solidFill>
                  <a:srgbClr val="1B2A3F"/>
                </a:solidFill>
                <a:latin typeface="Gotham Bold"/>
              </a:rPr>
              <a:t>Libros inventariados a la fecha: 9.785</a:t>
            </a:r>
          </a:p>
        </p:txBody>
      </p:sp>
      <p:sp>
        <p:nvSpPr>
          <p:cNvPr id="37" name="Freeform 37"/>
          <p:cNvSpPr/>
          <p:nvPr/>
        </p:nvSpPr>
        <p:spPr>
          <a:xfrm>
            <a:off x="2391456" y="1557978"/>
            <a:ext cx="2633476" cy="441661"/>
          </a:xfrm>
          <a:custGeom>
            <a:avLst/>
            <a:gdLst/>
            <a:ahLst/>
            <a:cxnLst/>
            <a:rect l="l" t="t" r="r" b="b"/>
            <a:pathLst>
              <a:path w="2809041" h="471105">
                <a:moveTo>
                  <a:pt x="0" y="0"/>
                </a:moveTo>
                <a:lnTo>
                  <a:pt x="2809041" y="0"/>
                </a:lnTo>
                <a:lnTo>
                  <a:pt x="2809041" y="471105"/>
                </a:lnTo>
                <a:lnTo>
                  <a:pt x="0" y="471105"/>
                </a:lnTo>
                <a:lnTo>
                  <a:pt x="0" y="0"/>
                </a:lnTo>
                <a:close/>
              </a:path>
            </a:pathLst>
          </a:custGeom>
          <a:blipFill>
            <a:blip r:embed="rId10"/>
            <a:stretch>
              <a:fillRect l="-26197" t="-277050" r="-30374" b="-147835"/>
            </a:stretch>
          </a:blipFill>
        </p:spPr>
        <p:txBody>
          <a:bodyPr/>
          <a:lstStyle/>
          <a:p>
            <a:pPr defTabSz="857250"/>
            <a:endParaRPr lang="es-CO" sz="1688">
              <a:solidFill>
                <a:prstClr val="black"/>
              </a:solidFill>
              <a:latin typeface="Calibri"/>
            </a:endParaRPr>
          </a:p>
        </p:txBody>
      </p:sp>
      <p:sp>
        <p:nvSpPr>
          <p:cNvPr id="38" name="TextBox 38"/>
          <p:cNvSpPr txBox="1"/>
          <p:nvPr/>
        </p:nvSpPr>
        <p:spPr>
          <a:xfrm>
            <a:off x="2018773" y="2171859"/>
            <a:ext cx="1720128" cy="2327240"/>
          </a:xfrm>
          <a:prstGeom prst="rect">
            <a:avLst/>
          </a:prstGeom>
        </p:spPr>
        <p:txBody>
          <a:bodyPr lIns="0" tIns="0" rIns="0" bIns="0" rtlCol="0" anchor="t">
            <a:spAutoFit/>
          </a:bodyPr>
          <a:lstStyle/>
          <a:p>
            <a:pPr algn="ctr" defTabSz="857250">
              <a:lnSpc>
                <a:spcPts val="1279"/>
              </a:lnSpc>
            </a:pPr>
            <a:r>
              <a:rPr lang="en-US" sz="1031" spc="-52">
                <a:solidFill>
                  <a:srgbClr val="1B2A3F"/>
                </a:solidFill>
                <a:latin typeface="Gotham Bold"/>
              </a:rPr>
              <a:t>Circulación y préstamo biblioteca física:</a:t>
            </a:r>
          </a:p>
          <a:p>
            <a:pPr algn="ctr" defTabSz="857250">
              <a:lnSpc>
                <a:spcPts val="1279"/>
              </a:lnSpc>
            </a:pPr>
            <a:r>
              <a:rPr lang="en-US" sz="1031" spc="-52">
                <a:solidFill>
                  <a:srgbClr val="1B2A3F"/>
                </a:solidFill>
                <a:latin typeface="Gotham Bold"/>
              </a:rPr>
              <a:t>       </a:t>
            </a:r>
            <a:r>
              <a:rPr lang="en-US" sz="1031" spc="-52">
                <a:solidFill>
                  <a:srgbClr val="1B2A3F"/>
                </a:solidFill>
                <a:latin typeface="Gotham"/>
              </a:rPr>
              <a:t>Prestamos 812 /    Renovaciones: 527</a:t>
            </a:r>
          </a:p>
          <a:p>
            <a:pPr algn="ctr" defTabSz="857250">
              <a:lnSpc>
                <a:spcPts val="1279"/>
              </a:lnSpc>
            </a:pPr>
            <a:r>
              <a:rPr lang="en-US" sz="1031" spc="-52">
                <a:solidFill>
                  <a:srgbClr val="1B2A3F"/>
                </a:solidFill>
                <a:latin typeface="Gotham"/>
              </a:rPr>
              <a:t>      </a:t>
            </a:r>
            <a:r>
              <a:rPr lang="en-US" sz="1031" spc="-52">
                <a:solidFill>
                  <a:srgbClr val="1B2A3F"/>
                </a:solidFill>
                <a:latin typeface="Gotham Bold"/>
              </a:rPr>
              <a:t>Total: 1.339</a:t>
            </a:r>
          </a:p>
          <a:p>
            <a:pPr algn="ctr" defTabSz="857250">
              <a:lnSpc>
                <a:spcPts val="1279"/>
              </a:lnSpc>
            </a:pPr>
            <a:endParaRPr lang="en-US" sz="1031" spc="-52">
              <a:solidFill>
                <a:srgbClr val="1B2A3F"/>
              </a:solidFill>
              <a:latin typeface="Gotham Bold"/>
            </a:endParaRPr>
          </a:p>
          <a:p>
            <a:pPr algn="ctr" defTabSz="857250">
              <a:lnSpc>
                <a:spcPts val="1279"/>
              </a:lnSpc>
            </a:pPr>
            <a:r>
              <a:rPr lang="en-US" sz="1031" spc="-52">
                <a:solidFill>
                  <a:srgbClr val="1B2A3F"/>
                </a:solidFill>
                <a:latin typeface="Gotham Bold"/>
              </a:rPr>
              <a:t>Libros virtuales -</a:t>
            </a:r>
            <a:r>
              <a:rPr lang="en-US" sz="1031" spc="-52">
                <a:solidFill>
                  <a:srgbClr val="1B2A3F"/>
                </a:solidFill>
                <a:latin typeface="Gotham"/>
              </a:rPr>
              <a:t> Bases de datos EBSCO</a:t>
            </a:r>
          </a:p>
          <a:p>
            <a:pPr algn="ctr" defTabSz="857250">
              <a:lnSpc>
                <a:spcPts val="1279"/>
              </a:lnSpc>
            </a:pPr>
            <a:r>
              <a:rPr lang="en-US" sz="1031" spc="-52">
                <a:solidFill>
                  <a:srgbClr val="1B2A3F"/>
                </a:solidFill>
                <a:latin typeface="Gotham Bold"/>
              </a:rPr>
              <a:t>       Búsquedas:  1.689 </a:t>
            </a:r>
          </a:p>
          <a:p>
            <a:pPr algn="ctr" defTabSz="857250">
              <a:lnSpc>
                <a:spcPts val="1279"/>
              </a:lnSpc>
            </a:pPr>
            <a:endParaRPr lang="en-US" sz="1031" spc="-52">
              <a:solidFill>
                <a:srgbClr val="1B2A3F"/>
              </a:solidFill>
              <a:latin typeface="Gotham Bold"/>
            </a:endParaRPr>
          </a:p>
          <a:p>
            <a:pPr algn="ctr" defTabSz="857250">
              <a:lnSpc>
                <a:spcPts val="1279"/>
              </a:lnSpc>
            </a:pPr>
            <a:r>
              <a:rPr lang="en-US" sz="1031" spc="-52">
                <a:solidFill>
                  <a:srgbClr val="1B2A3F"/>
                </a:solidFill>
                <a:latin typeface="Gotham"/>
              </a:rPr>
              <a:t>       </a:t>
            </a:r>
            <a:r>
              <a:rPr lang="en-US" sz="1031" spc="-52">
                <a:solidFill>
                  <a:srgbClr val="1B2A3F"/>
                </a:solidFill>
                <a:latin typeface="Gotham Bold"/>
              </a:rPr>
              <a:t>Desarrollo micrositio </a:t>
            </a:r>
            <a:r>
              <a:rPr lang="en-US" sz="1031" spc="-52">
                <a:solidFill>
                  <a:srgbClr val="1B2A3F"/>
                </a:solidFill>
                <a:latin typeface="Gotham"/>
              </a:rPr>
              <a:t>  en    la pagina web de biblioteca con  recursos virtuales</a:t>
            </a:r>
          </a:p>
          <a:p>
            <a:pPr algn="ctr" defTabSz="857250">
              <a:lnSpc>
                <a:spcPts val="1279"/>
              </a:lnSpc>
            </a:pPr>
            <a:r>
              <a:rPr lang="en-US" sz="1031" spc="-52">
                <a:solidFill>
                  <a:srgbClr val="1B2A3F"/>
                </a:solidFill>
                <a:latin typeface="Gotham Bold"/>
              </a:rPr>
              <a:t>1300 visitas, 198 usuarios</a:t>
            </a:r>
          </a:p>
        </p:txBody>
      </p:sp>
      <p:sp>
        <p:nvSpPr>
          <p:cNvPr id="39" name="TextBox 39"/>
          <p:cNvSpPr txBox="1"/>
          <p:nvPr/>
        </p:nvSpPr>
        <p:spPr>
          <a:xfrm>
            <a:off x="2857059" y="1305966"/>
            <a:ext cx="1870838" cy="156646"/>
          </a:xfrm>
          <a:prstGeom prst="rect">
            <a:avLst/>
          </a:prstGeom>
        </p:spPr>
        <p:txBody>
          <a:bodyPr lIns="0" tIns="0" rIns="0" bIns="0" rtlCol="0" anchor="t">
            <a:spAutoFit/>
          </a:bodyPr>
          <a:lstStyle/>
          <a:p>
            <a:pPr algn="ctr" defTabSz="857250">
              <a:lnSpc>
                <a:spcPts val="1157"/>
              </a:lnSpc>
              <a:spcBef>
                <a:spcPct val="0"/>
              </a:spcBef>
            </a:pPr>
            <a:r>
              <a:rPr lang="en-US" sz="1218" spc="-46" dirty="0" err="1">
                <a:solidFill>
                  <a:srgbClr val="004AAD"/>
                </a:solidFill>
                <a:latin typeface="Garet Ultra-Bold"/>
              </a:rPr>
              <a:t>Servicio</a:t>
            </a:r>
            <a:r>
              <a:rPr lang="en-US" sz="1218" spc="-46" dirty="0">
                <a:solidFill>
                  <a:srgbClr val="004AAD"/>
                </a:solidFill>
                <a:latin typeface="Garet Ultra-Bold"/>
              </a:rPr>
              <a:t> de </a:t>
            </a:r>
            <a:r>
              <a:rPr lang="en-US" sz="1218" spc="-46" dirty="0" err="1">
                <a:solidFill>
                  <a:srgbClr val="004AAD"/>
                </a:solidFill>
                <a:latin typeface="Garet Ultra-Bold"/>
              </a:rPr>
              <a:t>Biblioteca</a:t>
            </a:r>
            <a:endParaRPr lang="en-US" sz="1218" spc="-46" dirty="0">
              <a:solidFill>
                <a:srgbClr val="004AAD"/>
              </a:solidFill>
              <a:latin typeface="Garet Ultra-Bold"/>
            </a:endParaRPr>
          </a:p>
        </p:txBody>
      </p:sp>
      <p:sp>
        <p:nvSpPr>
          <p:cNvPr id="40" name="TextBox 40"/>
          <p:cNvSpPr txBox="1"/>
          <p:nvPr/>
        </p:nvSpPr>
        <p:spPr>
          <a:xfrm>
            <a:off x="5907644" y="1611556"/>
            <a:ext cx="3738539" cy="156646"/>
          </a:xfrm>
          <a:prstGeom prst="rect">
            <a:avLst/>
          </a:prstGeom>
        </p:spPr>
        <p:txBody>
          <a:bodyPr lIns="0" tIns="0" rIns="0" bIns="0" rtlCol="0" anchor="t">
            <a:spAutoFit/>
          </a:bodyPr>
          <a:lstStyle/>
          <a:p>
            <a:pPr algn="ctr" defTabSz="857250">
              <a:lnSpc>
                <a:spcPts val="1157"/>
              </a:lnSpc>
              <a:spcBef>
                <a:spcPct val="0"/>
              </a:spcBef>
            </a:pPr>
            <a:r>
              <a:rPr lang="en-US" sz="1218" spc="-46">
                <a:solidFill>
                  <a:srgbClr val="004AAD"/>
                </a:solidFill>
                <a:latin typeface="Garet Ultra-Bold"/>
              </a:rPr>
              <a:t>Aporte a las condiciones institucionales</a:t>
            </a:r>
          </a:p>
        </p:txBody>
      </p:sp>
      <p:sp>
        <p:nvSpPr>
          <p:cNvPr id="41" name="TextBox 41"/>
          <p:cNvSpPr txBox="1"/>
          <p:nvPr/>
        </p:nvSpPr>
        <p:spPr>
          <a:xfrm>
            <a:off x="5356109" y="3549494"/>
            <a:ext cx="1139091" cy="156646"/>
          </a:xfrm>
          <a:prstGeom prst="rect">
            <a:avLst/>
          </a:prstGeom>
        </p:spPr>
        <p:txBody>
          <a:bodyPr lIns="0" tIns="0" rIns="0" bIns="0" rtlCol="0" anchor="t">
            <a:spAutoFit/>
          </a:bodyPr>
          <a:lstStyle/>
          <a:p>
            <a:pPr algn="ctr" defTabSz="857250">
              <a:lnSpc>
                <a:spcPts val="1157"/>
              </a:lnSpc>
              <a:spcBef>
                <a:spcPct val="0"/>
              </a:spcBef>
            </a:pPr>
            <a:r>
              <a:rPr lang="en-US" sz="1218" spc="-46">
                <a:solidFill>
                  <a:srgbClr val="004AAD"/>
                </a:solidFill>
                <a:latin typeface="Garet Ultra-Bold"/>
              </a:rPr>
              <a:t>Permanencia</a:t>
            </a:r>
          </a:p>
        </p:txBody>
      </p:sp>
      <p:sp>
        <p:nvSpPr>
          <p:cNvPr id="42" name="TextBox 42"/>
          <p:cNvSpPr txBox="1"/>
          <p:nvPr/>
        </p:nvSpPr>
        <p:spPr>
          <a:xfrm>
            <a:off x="2424354" y="5012496"/>
            <a:ext cx="3228682" cy="310534"/>
          </a:xfrm>
          <a:prstGeom prst="rect">
            <a:avLst/>
          </a:prstGeom>
        </p:spPr>
        <p:txBody>
          <a:bodyPr lIns="0" tIns="0" rIns="0" bIns="0" rtlCol="0" anchor="t">
            <a:spAutoFit/>
          </a:bodyPr>
          <a:lstStyle/>
          <a:p>
            <a:pPr algn="ctr" defTabSz="857250">
              <a:lnSpc>
                <a:spcPts val="1157"/>
              </a:lnSpc>
              <a:spcBef>
                <a:spcPct val="0"/>
              </a:spcBef>
            </a:pPr>
            <a:r>
              <a:rPr lang="en-US" sz="1218" spc="-46">
                <a:solidFill>
                  <a:srgbClr val="004AAD"/>
                </a:solidFill>
                <a:latin typeface="Garet Ultra-Bold"/>
              </a:rPr>
              <a:t>Implementación y seguimiento del Protocolo de VBG en la Unibautista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65644" y="1270741"/>
            <a:ext cx="4740476" cy="2875418"/>
            <a:chOff x="0" y="0"/>
            <a:chExt cx="1918583" cy="1163750"/>
          </a:xfrm>
        </p:grpSpPr>
        <p:sp>
          <p:nvSpPr>
            <p:cNvPr id="3" name="Freeform 3"/>
            <p:cNvSpPr/>
            <p:nvPr/>
          </p:nvSpPr>
          <p:spPr>
            <a:xfrm>
              <a:off x="0" y="0"/>
              <a:ext cx="1918583" cy="1163750"/>
            </a:xfrm>
            <a:custGeom>
              <a:avLst/>
              <a:gdLst/>
              <a:ahLst/>
              <a:cxnLst/>
              <a:rect l="l" t="t" r="r" b="b"/>
              <a:pathLst>
                <a:path w="1918583" h="1163750">
                  <a:moveTo>
                    <a:pt x="21435" y="0"/>
                  </a:moveTo>
                  <a:lnTo>
                    <a:pt x="1897148" y="0"/>
                  </a:lnTo>
                  <a:cubicBezTo>
                    <a:pt x="1908986" y="0"/>
                    <a:pt x="1918583" y="9597"/>
                    <a:pt x="1918583" y="21435"/>
                  </a:cubicBezTo>
                  <a:lnTo>
                    <a:pt x="1918583" y="1142315"/>
                  </a:lnTo>
                  <a:cubicBezTo>
                    <a:pt x="1918583" y="1154153"/>
                    <a:pt x="1908986" y="1163750"/>
                    <a:pt x="1897148" y="1163750"/>
                  </a:cubicBezTo>
                  <a:lnTo>
                    <a:pt x="21435" y="1163750"/>
                  </a:lnTo>
                  <a:cubicBezTo>
                    <a:pt x="9597" y="1163750"/>
                    <a:pt x="0" y="1154153"/>
                    <a:pt x="0" y="1142315"/>
                  </a:cubicBezTo>
                  <a:lnTo>
                    <a:pt x="0" y="21435"/>
                  </a:lnTo>
                  <a:cubicBezTo>
                    <a:pt x="0" y="9597"/>
                    <a:pt x="9597" y="0"/>
                    <a:pt x="21435" y="0"/>
                  </a:cubicBezTo>
                  <a:close/>
                </a:path>
              </a:pathLst>
            </a:custGeom>
            <a:solidFill>
              <a:srgbClr val="FFFFFF"/>
            </a:solidFill>
            <a:ln w="19050" cap="sq">
              <a:solidFill>
                <a:srgbClr val="00AFEF"/>
              </a:solidFill>
              <a:prstDash val="solid"/>
              <a:miter/>
            </a:ln>
          </p:spPr>
          <p:txBody>
            <a:bodyPr/>
            <a:lstStyle/>
            <a:p>
              <a:endParaRPr lang="es-CO"/>
            </a:p>
          </p:txBody>
        </p:sp>
        <p:sp>
          <p:nvSpPr>
            <p:cNvPr id="4" name="TextBox 4"/>
            <p:cNvSpPr txBox="1"/>
            <p:nvPr/>
          </p:nvSpPr>
          <p:spPr>
            <a:xfrm>
              <a:off x="0" y="-9525"/>
              <a:ext cx="1918583" cy="1173275"/>
            </a:xfrm>
            <a:prstGeom prst="rect">
              <a:avLst/>
            </a:prstGeom>
          </p:spPr>
          <p:txBody>
            <a:bodyPr lIns="47625" tIns="47625" rIns="47625" bIns="47625" rtlCol="0" anchor="ctr"/>
            <a:lstStyle/>
            <a:p>
              <a:pPr algn="ctr">
                <a:lnSpc>
                  <a:spcPts val="1246"/>
                </a:lnSpc>
              </a:pPr>
              <a:endParaRPr sz="1688"/>
            </a:p>
          </p:txBody>
        </p:sp>
      </p:grpSp>
      <p:sp>
        <p:nvSpPr>
          <p:cNvPr id="5" name="TextBox 5"/>
          <p:cNvSpPr txBox="1"/>
          <p:nvPr/>
        </p:nvSpPr>
        <p:spPr>
          <a:xfrm>
            <a:off x="2187319" y="3398477"/>
            <a:ext cx="774938" cy="492571"/>
          </a:xfrm>
          <a:prstGeom prst="rect">
            <a:avLst/>
          </a:prstGeom>
        </p:spPr>
        <p:txBody>
          <a:bodyPr lIns="0" tIns="0" rIns="0" bIns="0" rtlCol="0" anchor="t">
            <a:spAutoFit/>
          </a:bodyPr>
          <a:lstStyle/>
          <a:p>
            <a:pPr algn="ctr">
              <a:lnSpc>
                <a:spcPts val="4059"/>
              </a:lnSpc>
            </a:pPr>
            <a:r>
              <a:rPr lang="en-US" sz="2900" dirty="0">
                <a:solidFill>
                  <a:srgbClr val="000000"/>
                </a:solidFill>
                <a:latin typeface="Poppins Heavy"/>
              </a:rPr>
              <a:t>802 </a:t>
            </a:r>
          </a:p>
        </p:txBody>
      </p:sp>
      <p:pic>
        <p:nvPicPr>
          <p:cNvPr id="6" name="Picture 6"/>
          <p:cNvPicPr>
            <a:picLocks noChangeAspect="1"/>
          </p:cNvPicPr>
          <p:nvPr/>
        </p:nvPicPr>
        <p:blipFill>
          <a:blip r:embed="rId2"/>
          <a:stretch>
            <a:fillRect/>
          </a:stretch>
        </p:blipFill>
        <p:spPr>
          <a:xfrm>
            <a:off x="1813978" y="1761768"/>
            <a:ext cx="3320386" cy="1716955"/>
          </a:xfrm>
          <a:prstGeom prst="rect">
            <a:avLst/>
          </a:prstGeom>
        </p:spPr>
      </p:pic>
      <p:pic>
        <p:nvPicPr>
          <p:cNvPr id="7" name="Picture 7"/>
          <p:cNvPicPr>
            <a:picLocks noChangeAspect="1"/>
          </p:cNvPicPr>
          <p:nvPr/>
        </p:nvPicPr>
        <p:blipFill>
          <a:blip r:embed="rId3"/>
          <a:stretch>
            <a:fillRect/>
          </a:stretch>
        </p:blipFill>
        <p:spPr>
          <a:xfrm>
            <a:off x="5837611" y="1576444"/>
            <a:ext cx="665459" cy="1047280"/>
          </a:xfrm>
          <a:prstGeom prst="rect">
            <a:avLst/>
          </a:prstGeom>
        </p:spPr>
      </p:pic>
      <p:pic>
        <p:nvPicPr>
          <p:cNvPr id="8" name="Picture 8"/>
          <p:cNvPicPr>
            <a:picLocks noChangeAspect="1"/>
          </p:cNvPicPr>
          <p:nvPr/>
        </p:nvPicPr>
        <p:blipFill>
          <a:blip r:embed="rId4"/>
          <a:stretch>
            <a:fillRect/>
          </a:stretch>
        </p:blipFill>
        <p:spPr>
          <a:xfrm>
            <a:off x="5203140" y="1576444"/>
            <a:ext cx="665459" cy="1047280"/>
          </a:xfrm>
          <a:prstGeom prst="rect">
            <a:avLst/>
          </a:prstGeom>
        </p:spPr>
      </p:pic>
      <p:grpSp>
        <p:nvGrpSpPr>
          <p:cNvPr id="9" name="Group 9"/>
          <p:cNvGrpSpPr/>
          <p:nvPr/>
        </p:nvGrpSpPr>
        <p:grpSpPr>
          <a:xfrm>
            <a:off x="5250307" y="2631305"/>
            <a:ext cx="571125" cy="250145"/>
            <a:chOff x="0" y="0"/>
            <a:chExt cx="327463" cy="143424"/>
          </a:xfrm>
        </p:grpSpPr>
        <p:sp>
          <p:nvSpPr>
            <p:cNvPr id="10" name="Freeform 10"/>
            <p:cNvSpPr/>
            <p:nvPr/>
          </p:nvSpPr>
          <p:spPr>
            <a:xfrm>
              <a:off x="0" y="0"/>
              <a:ext cx="327463" cy="143424"/>
            </a:xfrm>
            <a:custGeom>
              <a:avLst/>
              <a:gdLst/>
              <a:ahLst/>
              <a:cxnLst/>
              <a:rect l="l" t="t" r="r" b="b"/>
              <a:pathLst>
                <a:path w="327463" h="143424">
                  <a:moveTo>
                    <a:pt x="71712" y="0"/>
                  </a:moveTo>
                  <a:lnTo>
                    <a:pt x="255751" y="0"/>
                  </a:lnTo>
                  <a:cubicBezTo>
                    <a:pt x="274770" y="0"/>
                    <a:pt x="293010" y="7555"/>
                    <a:pt x="306459" y="21004"/>
                  </a:cubicBezTo>
                  <a:cubicBezTo>
                    <a:pt x="319908" y="34453"/>
                    <a:pt x="327463" y="52693"/>
                    <a:pt x="327463" y="71712"/>
                  </a:cubicBezTo>
                  <a:lnTo>
                    <a:pt x="327463" y="71712"/>
                  </a:lnTo>
                  <a:cubicBezTo>
                    <a:pt x="327463" y="90731"/>
                    <a:pt x="319908" y="108971"/>
                    <a:pt x="306459" y="122420"/>
                  </a:cubicBezTo>
                  <a:cubicBezTo>
                    <a:pt x="293010" y="135869"/>
                    <a:pt x="274770" y="143424"/>
                    <a:pt x="255751" y="143424"/>
                  </a:cubicBezTo>
                  <a:lnTo>
                    <a:pt x="71712" y="143424"/>
                  </a:lnTo>
                  <a:cubicBezTo>
                    <a:pt x="52693" y="143424"/>
                    <a:pt x="34453" y="135869"/>
                    <a:pt x="21004" y="122420"/>
                  </a:cubicBezTo>
                  <a:cubicBezTo>
                    <a:pt x="7555" y="108971"/>
                    <a:pt x="0" y="90731"/>
                    <a:pt x="0" y="71712"/>
                  </a:cubicBezTo>
                  <a:lnTo>
                    <a:pt x="0" y="71712"/>
                  </a:lnTo>
                  <a:cubicBezTo>
                    <a:pt x="0" y="52693"/>
                    <a:pt x="7555" y="34453"/>
                    <a:pt x="21004" y="21004"/>
                  </a:cubicBezTo>
                  <a:cubicBezTo>
                    <a:pt x="34453" y="7555"/>
                    <a:pt x="52693" y="0"/>
                    <a:pt x="71712" y="0"/>
                  </a:cubicBezTo>
                  <a:close/>
                </a:path>
              </a:pathLst>
            </a:custGeom>
            <a:solidFill>
              <a:srgbClr val="FF66C4"/>
            </a:solidFill>
          </p:spPr>
          <p:txBody>
            <a:bodyPr/>
            <a:lstStyle/>
            <a:p>
              <a:endParaRPr lang="es-CO"/>
            </a:p>
          </p:txBody>
        </p:sp>
        <p:sp>
          <p:nvSpPr>
            <p:cNvPr id="11" name="TextBox 11"/>
            <p:cNvSpPr txBox="1"/>
            <p:nvPr/>
          </p:nvSpPr>
          <p:spPr>
            <a:xfrm>
              <a:off x="0" y="-28575"/>
              <a:ext cx="327463" cy="171999"/>
            </a:xfrm>
            <a:prstGeom prst="rect">
              <a:avLst/>
            </a:prstGeom>
          </p:spPr>
          <p:txBody>
            <a:bodyPr lIns="47625" tIns="47625" rIns="47625" bIns="47625" rtlCol="0" anchor="ctr"/>
            <a:lstStyle/>
            <a:p>
              <a:pPr algn="ctr">
                <a:lnSpc>
                  <a:spcPts val="1253"/>
                </a:lnSpc>
              </a:pPr>
              <a:endParaRPr sz="1688"/>
            </a:p>
          </p:txBody>
        </p:sp>
      </p:grpSp>
      <p:pic>
        <p:nvPicPr>
          <p:cNvPr id="12" name="Picture 12"/>
          <p:cNvPicPr>
            <a:picLocks noChangeAspect="1"/>
          </p:cNvPicPr>
          <p:nvPr/>
        </p:nvPicPr>
        <p:blipFill>
          <a:blip r:embed="rId5"/>
          <a:stretch>
            <a:fillRect/>
          </a:stretch>
        </p:blipFill>
        <p:spPr>
          <a:xfrm>
            <a:off x="5193194" y="2916629"/>
            <a:ext cx="685350" cy="399788"/>
          </a:xfrm>
          <a:prstGeom prst="rect">
            <a:avLst/>
          </a:prstGeom>
        </p:spPr>
      </p:pic>
      <p:grpSp>
        <p:nvGrpSpPr>
          <p:cNvPr id="13" name="Group 13"/>
          <p:cNvGrpSpPr/>
          <p:nvPr/>
        </p:nvGrpSpPr>
        <p:grpSpPr>
          <a:xfrm>
            <a:off x="5884778" y="2631305"/>
            <a:ext cx="571125" cy="250145"/>
            <a:chOff x="0" y="0"/>
            <a:chExt cx="327463" cy="143424"/>
          </a:xfrm>
        </p:grpSpPr>
        <p:sp>
          <p:nvSpPr>
            <p:cNvPr id="14" name="Freeform 14"/>
            <p:cNvSpPr/>
            <p:nvPr/>
          </p:nvSpPr>
          <p:spPr>
            <a:xfrm>
              <a:off x="0" y="0"/>
              <a:ext cx="327463" cy="143424"/>
            </a:xfrm>
            <a:custGeom>
              <a:avLst/>
              <a:gdLst/>
              <a:ahLst/>
              <a:cxnLst/>
              <a:rect l="l" t="t" r="r" b="b"/>
              <a:pathLst>
                <a:path w="327463" h="143424">
                  <a:moveTo>
                    <a:pt x="71712" y="0"/>
                  </a:moveTo>
                  <a:lnTo>
                    <a:pt x="255751" y="0"/>
                  </a:lnTo>
                  <a:cubicBezTo>
                    <a:pt x="274770" y="0"/>
                    <a:pt x="293010" y="7555"/>
                    <a:pt x="306459" y="21004"/>
                  </a:cubicBezTo>
                  <a:cubicBezTo>
                    <a:pt x="319908" y="34453"/>
                    <a:pt x="327463" y="52693"/>
                    <a:pt x="327463" y="71712"/>
                  </a:cubicBezTo>
                  <a:lnTo>
                    <a:pt x="327463" y="71712"/>
                  </a:lnTo>
                  <a:cubicBezTo>
                    <a:pt x="327463" y="90731"/>
                    <a:pt x="319908" y="108971"/>
                    <a:pt x="306459" y="122420"/>
                  </a:cubicBezTo>
                  <a:cubicBezTo>
                    <a:pt x="293010" y="135869"/>
                    <a:pt x="274770" y="143424"/>
                    <a:pt x="255751" y="143424"/>
                  </a:cubicBezTo>
                  <a:lnTo>
                    <a:pt x="71712" y="143424"/>
                  </a:lnTo>
                  <a:cubicBezTo>
                    <a:pt x="52693" y="143424"/>
                    <a:pt x="34453" y="135869"/>
                    <a:pt x="21004" y="122420"/>
                  </a:cubicBezTo>
                  <a:cubicBezTo>
                    <a:pt x="7555" y="108971"/>
                    <a:pt x="0" y="90731"/>
                    <a:pt x="0" y="71712"/>
                  </a:cubicBezTo>
                  <a:lnTo>
                    <a:pt x="0" y="71712"/>
                  </a:lnTo>
                  <a:cubicBezTo>
                    <a:pt x="0" y="52693"/>
                    <a:pt x="7555" y="34453"/>
                    <a:pt x="21004" y="21004"/>
                  </a:cubicBezTo>
                  <a:cubicBezTo>
                    <a:pt x="34453" y="7555"/>
                    <a:pt x="52693" y="0"/>
                    <a:pt x="71712" y="0"/>
                  </a:cubicBezTo>
                  <a:close/>
                </a:path>
              </a:pathLst>
            </a:custGeom>
            <a:solidFill>
              <a:srgbClr val="00AFEF"/>
            </a:solidFill>
          </p:spPr>
          <p:txBody>
            <a:bodyPr/>
            <a:lstStyle/>
            <a:p>
              <a:endParaRPr lang="es-CO"/>
            </a:p>
          </p:txBody>
        </p:sp>
        <p:sp>
          <p:nvSpPr>
            <p:cNvPr id="15" name="TextBox 15"/>
            <p:cNvSpPr txBox="1"/>
            <p:nvPr/>
          </p:nvSpPr>
          <p:spPr>
            <a:xfrm>
              <a:off x="0" y="-28575"/>
              <a:ext cx="327463" cy="171999"/>
            </a:xfrm>
            <a:prstGeom prst="rect">
              <a:avLst/>
            </a:prstGeom>
          </p:spPr>
          <p:txBody>
            <a:bodyPr lIns="47625" tIns="47625" rIns="47625" bIns="47625" rtlCol="0" anchor="ctr"/>
            <a:lstStyle/>
            <a:p>
              <a:pPr algn="ctr">
                <a:lnSpc>
                  <a:spcPts val="1253"/>
                </a:lnSpc>
              </a:pPr>
              <a:endParaRPr sz="1688"/>
            </a:p>
          </p:txBody>
        </p:sp>
      </p:grpSp>
      <p:pic>
        <p:nvPicPr>
          <p:cNvPr id="16" name="Picture 16"/>
          <p:cNvPicPr>
            <a:picLocks noChangeAspect="1"/>
          </p:cNvPicPr>
          <p:nvPr/>
        </p:nvPicPr>
        <p:blipFill>
          <a:blip r:embed="rId6"/>
          <a:stretch>
            <a:fillRect/>
          </a:stretch>
        </p:blipFill>
        <p:spPr>
          <a:xfrm>
            <a:off x="5827665" y="2916629"/>
            <a:ext cx="685350" cy="399788"/>
          </a:xfrm>
          <a:prstGeom prst="rect">
            <a:avLst/>
          </a:prstGeom>
        </p:spPr>
      </p:pic>
      <p:sp>
        <p:nvSpPr>
          <p:cNvPr id="17" name="Freeform 17"/>
          <p:cNvSpPr/>
          <p:nvPr/>
        </p:nvSpPr>
        <p:spPr>
          <a:xfrm>
            <a:off x="2144888" y="3296519"/>
            <a:ext cx="868684" cy="673230"/>
          </a:xfrm>
          <a:custGeom>
            <a:avLst/>
            <a:gdLst/>
            <a:ahLst/>
            <a:cxnLst/>
            <a:rect l="l" t="t" r="r" b="b"/>
            <a:pathLst>
              <a:path w="926596" h="718112">
                <a:moveTo>
                  <a:pt x="0" y="0"/>
                </a:moveTo>
                <a:lnTo>
                  <a:pt x="926597" y="0"/>
                </a:lnTo>
                <a:lnTo>
                  <a:pt x="926597" y="718112"/>
                </a:lnTo>
                <a:lnTo>
                  <a:pt x="0" y="7181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CO"/>
          </a:p>
        </p:txBody>
      </p:sp>
      <p:grpSp>
        <p:nvGrpSpPr>
          <p:cNvPr id="18" name="Group 18"/>
          <p:cNvGrpSpPr/>
          <p:nvPr/>
        </p:nvGrpSpPr>
        <p:grpSpPr>
          <a:xfrm>
            <a:off x="1993666" y="4190807"/>
            <a:ext cx="4620104" cy="2540306"/>
            <a:chOff x="0" y="0"/>
            <a:chExt cx="1869865" cy="1028122"/>
          </a:xfrm>
        </p:grpSpPr>
        <p:sp>
          <p:nvSpPr>
            <p:cNvPr id="19" name="Freeform 19"/>
            <p:cNvSpPr/>
            <p:nvPr/>
          </p:nvSpPr>
          <p:spPr>
            <a:xfrm>
              <a:off x="0" y="0"/>
              <a:ext cx="1869866" cy="1028122"/>
            </a:xfrm>
            <a:custGeom>
              <a:avLst/>
              <a:gdLst/>
              <a:ahLst/>
              <a:cxnLst/>
              <a:rect l="l" t="t" r="r" b="b"/>
              <a:pathLst>
                <a:path w="1869866" h="1028122">
                  <a:moveTo>
                    <a:pt x="21994" y="0"/>
                  </a:moveTo>
                  <a:lnTo>
                    <a:pt x="1847872" y="0"/>
                  </a:lnTo>
                  <a:cubicBezTo>
                    <a:pt x="1853705" y="0"/>
                    <a:pt x="1859299" y="2317"/>
                    <a:pt x="1863424" y="6442"/>
                  </a:cubicBezTo>
                  <a:cubicBezTo>
                    <a:pt x="1867548" y="10566"/>
                    <a:pt x="1869866" y="16161"/>
                    <a:pt x="1869866" y="21994"/>
                  </a:cubicBezTo>
                  <a:lnTo>
                    <a:pt x="1869866" y="1006129"/>
                  </a:lnTo>
                  <a:cubicBezTo>
                    <a:pt x="1869866" y="1011962"/>
                    <a:pt x="1867548" y="1017556"/>
                    <a:pt x="1863424" y="1021680"/>
                  </a:cubicBezTo>
                  <a:cubicBezTo>
                    <a:pt x="1859299" y="1025805"/>
                    <a:pt x="1853705" y="1028122"/>
                    <a:pt x="1847872" y="1028122"/>
                  </a:cubicBezTo>
                  <a:lnTo>
                    <a:pt x="21994" y="1028122"/>
                  </a:lnTo>
                  <a:cubicBezTo>
                    <a:pt x="16161" y="1028122"/>
                    <a:pt x="10566" y="1025805"/>
                    <a:pt x="6442" y="1021680"/>
                  </a:cubicBezTo>
                  <a:cubicBezTo>
                    <a:pt x="2317" y="1017556"/>
                    <a:pt x="0" y="1011962"/>
                    <a:pt x="0" y="1006129"/>
                  </a:cubicBezTo>
                  <a:lnTo>
                    <a:pt x="0" y="21994"/>
                  </a:lnTo>
                  <a:cubicBezTo>
                    <a:pt x="0" y="16161"/>
                    <a:pt x="2317" y="10566"/>
                    <a:pt x="6442" y="6442"/>
                  </a:cubicBezTo>
                  <a:cubicBezTo>
                    <a:pt x="10566" y="2317"/>
                    <a:pt x="16161" y="0"/>
                    <a:pt x="21994" y="0"/>
                  </a:cubicBezTo>
                  <a:close/>
                </a:path>
              </a:pathLst>
            </a:custGeom>
            <a:solidFill>
              <a:srgbClr val="FFFFFF"/>
            </a:solidFill>
            <a:ln w="19050" cap="sq">
              <a:solidFill>
                <a:srgbClr val="00AFEF"/>
              </a:solidFill>
              <a:prstDash val="solid"/>
              <a:miter/>
            </a:ln>
          </p:spPr>
          <p:txBody>
            <a:bodyPr/>
            <a:lstStyle/>
            <a:p>
              <a:endParaRPr lang="es-CO"/>
            </a:p>
          </p:txBody>
        </p:sp>
        <p:sp>
          <p:nvSpPr>
            <p:cNvPr id="20" name="TextBox 20"/>
            <p:cNvSpPr txBox="1"/>
            <p:nvPr/>
          </p:nvSpPr>
          <p:spPr>
            <a:xfrm>
              <a:off x="0" y="-9525"/>
              <a:ext cx="1869865" cy="1037647"/>
            </a:xfrm>
            <a:prstGeom prst="rect">
              <a:avLst/>
            </a:prstGeom>
          </p:spPr>
          <p:txBody>
            <a:bodyPr lIns="47625" tIns="47625" rIns="47625" bIns="47625" rtlCol="0" anchor="ctr"/>
            <a:lstStyle/>
            <a:p>
              <a:pPr algn="ctr">
                <a:lnSpc>
                  <a:spcPts val="1246"/>
                </a:lnSpc>
              </a:pPr>
              <a:endParaRPr sz="1688"/>
            </a:p>
          </p:txBody>
        </p:sp>
      </p:grpSp>
      <p:sp>
        <p:nvSpPr>
          <p:cNvPr id="21" name="TextBox 21"/>
          <p:cNvSpPr txBox="1"/>
          <p:nvPr/>
        </p:nvSpPr>
        <p:spPr>
          <a:xfrm>
            <a:off x="1953001" y="529749"/>
            <a:ext cx="7079793" cy="423193"/>
          </a:xfrm>
          <a:prstGeom prst="rect">
            <a:avLst/>
          </a:prstGeom>
        </p:spPr>
        <p:txBody>
          <a:bodyPr lIns="0" tIns="0" rIns="0" bIns="0" rtlCol="0" anchor="t">
            <a:spAutoFit/>
          </a:bodyPr>
          <a:lstStyle/>
          <a:p>
            <a:pPr algn="just">
              <a:lnSpc>
                <a:spcPts val="3257"/>
              </a:lnSpc>
              <a:spcBef>
                <a:spcPct val="0"/>
              </a:spcBef>
            </a:pPr>
            <a:r>
              <a:rPr lang="en-US" sz="3044" spc="-118">
                <a:solidFill>
                  <a:srgbClr val="004AAD"/>
                </a:solidFill>
                <a:latin typeface="Gotham Ultra-Bold"/>
              </a:rPr>
              <a:t>Informe Bienestar Unibautista - 2023</a:t>
            </a:r>
          </a:p>
        </p:txBody>
      </p:sp>
      <p:sp>
        <p:nvSpPr>
          <p:cNvPr id="22" name="TextBox 22"/>
          <p:cNvSpPr txBox="1"/>
          <p:nvPr/>
        </p:nvSpPr>
        <p:spPr>
          <a:xfrm>
            <a:off x="2024095" y="963985"/>
            <a:ext cx="3694640" cy="192360"/>
          </a:xfrm>
          <a:prstGeom prst="rect">
            <a:avLst/>
          </a:prstGeom>
        </p:spPr>
        <p:txBody>
          <a:bodyPr lIns="0" tIns="0" rIns="0" bIns="0" rtlCol="0" anchor="t">
            <a:spAutoFit/>
          </a:bodyPr>
          <a:lstStyle/>
          <a:p>
            <a:pPr>
              <a:lnSpc>
                <a:spcPts val="1482"/>
              </a:lnSpc>
              <a:spcBef>
                <a:spcPct val="0"/>
              </a:spcBef>
            </a:pPr>
            <a:r>
              <a:rPr lang="en-US" sz="1323" spc="233">
                <a:solidFill>
                  <a:srgbClr val="000000"/>
                </a:solidFill>
                <a:latin typeface="Gotham Bold"/>
              </a:rPr>
              <a:t>PROGRAMA DE EGRESADOS</a:t>
            </a:r>
          </a:p>
        </p:txBody>
      </p:sp>
      <p:sp>
        <p:nvSpPr>
          <p:cNvPr id="23" name="TextBox 23"/>
          <p:cNvSpPr txBox="1"/>
          <p:nvPr/>
        </p:nvSpPr>
        <p:spPr>
          <a:xfrm>
            <a:off x="4723826" y="2065255"/>
            <a:ext cx="424146" cy="148695"/>
          </a:xfrm>
          <a:prstGeom prst="rect">
            <a:avLst/>
          </a:prstGeom>
        </p:spPr>
        <p:txBody>
          <a:bodyPr lIns="0" tIns="0" rIns="0" bIns="0" rtlCol="0" anchor="t">
            <a:spAutoFit/>
          </a:bodyPr>
          <a:lstStyle/>
          <a:p>
            <a:pPr marL="0" lvl="1">
              <a:lnSpc>
                <a:spcPts val="1142"/>
              </a:lnSpc>
              <a:spcBef>
                <a:spcPct val="0"/>
              </a:spcBef>
            </a:pPr>
            <a:r>
              <a:rPr lang="en-US" sz="1268" spc="-44">
                <a:solidFill>
                  <a:srgbClr val="000000"/>
                </a:solidFill>
                <a:latin typeface="Ruda Heavy"/>
              </a:rPr>
              <a:t>47 %</a:t>
            </a:r>
          </a:p>
        </p:txBody>
      </p:sp>
      <p:sp>
        <p:nvSpPr>
          <p:cNvPr id="24" name="TextBox 24"/>
          <p:cNvSpPr txBox="1"/>
          <p:nvPr/>
        </p:nvSpPr>
        <p:spPr>
          <a:xfrm>
            <a:off x="4415659" y="2296923"/>
            <a:ext cx="424146" cy="148695"/>
          </a:xfrm>
          <a:prstGeom prst="rect">
            <a:avLst/>
          </a:prstGeom>
        </p:spPr>
        <p:txBody>
          <a:bodyPr lIns="0" tIns="0" rIns="0" bIns="0" rtlCol="0" anchor="t">
            <a:spAutoFit/>
          </a:bodyPr>
          <a:lstStyle/>
          <a:p>
            <a:pPr marL="0" lvl="1">
              <a:lnSpc>
                <a:spcPts val="1142"/>
              </a:lnSpc>
              <a:spcBef>
                <a:spcPct val="0"/>
              </a:spcBef>
            </a:pPr>
            <a:r>
              <a:rPr lang="en-US" sz="1268" spc="-44">
                <a:solidFill>
                  <a:srgbClr val="000000"/>
                </a:solidFill>
                <a:latin typeface="Ruda Heavy"/>
              </a:rPr>
              <a:t>36 %</a:t>
            </a:r>
          </a:p>
        </p:txBody>
      </p:sp>
      <p:sp>
        <p:nvSpPr>
          <p:cNvPr id="25" name="TextBox 25"/>
          <p:cNvSpPr txBox="1"/>
          <p:nvPr/>
        </p:nvSpPr>
        <p:spPr>
          <a:xfrm>
            <a:off x="3659342" y="2510307"/>
            <a:ext cx="424146" cy="148695"/>
          </a:xfrm>
          <a:prstGeom prst="rect">
            <a:avLst/>
          </a:prstGeom>
        </p:spPr>
        <p:txBody>
          <a:bodyPr lIns="0" tIns="0" rIns="0" bIns="0" rtlCol="0" anchor="t">
            <a:spAutoFit/>
          </a:bodyPr>
          <a:lstStyle/>
          <a:p>
            <a:pPr marL="0" lvl="1">
              <a:lnSpc>
                <a:spcPts val="1142"/>
              </a:lnSpc>
              <a:spcBef>
                <a:spcPct val="0"/>
              </a:spcBef>
            </a:pPr>
            <a:r>
              <a:rPr lang="en-US" sz="1268" spc="-44">
                <a:solidFill>
                  <a:srgbClr val="000000"/>
                </a:solidFill>
                <a:latin typeface="Ruda Heavy"/>
              </a:rPr>
              <a:t>11 %</a:t>
            </a:r>
          </a:p>
        </p:txBody>
      </p:sp>
      <p:sp>
        <p:nvSpPr>
          <p:cNvPr id="26" name="TextBox 26"/>
          <p:cNvSpPr txBox="1"/>
          <p:nvPr/>
        </p:nvSpPr>
        <p:spPr>
          <a:xfrm>
            <a:off x="3502427" y="2724977"/>
            <a:ext cx="424146" cy="148695"/>
          </a:xfrm>
          <a:prstGeom prst="rect">
            <a:avLst/>
          </a:prstGeom>
        </p:spPr>
        <p:txBody>
          <a:bodyPr lIns="0" tIns="0" rIns="0" bIns="0" rtlCol="0" anchor="t">
            <a:spAutoFit/>
          </a:bodyPr>
          <a:lstStyle/>
          <a:p>
            <a:pPr marL="0" lvl="1">
              <a:lnSpc>
                <a:spcPts val="1142"/>
              </a:lnSpc>
              <a:spcBef>
                <a:spcPct val="0"/>
              </a:spcBef>
            </a:pPr>
            <a:r>
              <a:rPr lang="en-US" sz="1268" spc="-44">
                <a:solidFill>
                  <a:srgbClr val="000000"/>
                </a:solidFill>
                <a:latin typeface="Ruda Heavy"/>
              </a:rPr>
              <a:t>5%</a:t>
            </a:r>
          </a:p>
        </p:txBody>
      </p:sp>
      <p:sp>
        <p:nvSpPr>
          <p:cNvPr id="27" name="TextBox 27"/>
          <p:cNvSpPr txBox="1"/>
          <p:nvPr/>
        </p:nvSpPr>
        <p:spPr>
          <a:xfrm>
            <a:off x="3317293" y="2916355"/>
            <a:ext cx="424146" cy="148695"/>
          </a:xfrm>
          <a:prstGeom prst="rect">
            <a:avLst/>
          </a:prstGeom>
        </p:spPr>
        <p:txBody>
          <a:bodyPr lIns="0" tIns="0" rIns="0" bIns="0" rtlCol="0" anchor="t">
            <a:spAutoFit/>
          </a:bodyPr>
          <a:lstStyle/>
          <a:p>
            <a:pPr marL="0" lvl="1">
              <a:lnSpc>
                <a:spcPts val="1142"/>
              </a:lnSpc>
              <a:spcBef>
                <a:spcPct val="0"/>
              </a:spcBef>
            </a:pPr>
            <a:r>
              <a:rPr lang="en-US" sz="1268" spc="-44">
                <a:solidFill>
                  <a:srgbClr val="000000"/>
                </a:solidFill>
                <a:latin typeface="Ruda Heavy"/>
              </a:rPr>
              <a:t>1 %</a:t>
            </a:r>
          </a:p>
        </p:txBody>
      </p:sp>
      <p:sp>
        <p:nvSpPr>
          <p:cNvPr id="28" name="TextBox 28"/>
          <p:cNvSpPr txBox="1"/>
          <p:nvPr/>
        </p:nvSpPr>
        <p:spPr>
          <a:xfrm>
            <a:off x="5239685" y="2646360"/>
            <a:ext cx="592370" cy="168123"/>
          </a:xfrm>
          <a:prstGeom prst="rect">
            <a:avLst/>
          </a:prstGeom>
        </p:spPr>
        <p:txBody>
          <a:bodyPr lIns="0" tIns="0" rIns="0" bIns="0" rtlCol="0" anchor="t">
            <a:spAutoFit/>
          </a:bodyPr>
          <a:lstStyle/>
          <a:p>
            <a:pPr algn="ctr">
              <a:lnSpc>
                <a:spcPts val="1384"/>
              </a:lnSpc>
            </a:pPr>
            <a:r>
              <a:rPr lang="en-US" sz="988">
                <a:solidFill>
                  <a:srgbClr val="0E3746"/>
                </a:solidFill>
                <a:latin typeface="Kollektif"/>
              </a:rPr>
              <a:t>Mujeres</a:t>
            </a:r>
          </a:p>
        </p:txBody>
      </p:sp>
      <p:sp>
        <p:nvSpPr>
          <p:cNvPr id="29" name="TextBox 29"/>
          <p:cNvSpPr txBox="1"/>
          <p:nvPr/>
        </p:nvSpPr>
        <p:spPr>
          <a:xfrm>
            <a:off x="5874156" y="2645078"/>
            <a:ext cx="592370" cy="168123"/>
          </a:xfrm>
          <a:prstGeom prst="rect">
            <a:avLst/>
          </a:prstGeom>
        </p:spPr>
        <p:txBody>
          <a:bodyPr lIns="0" tIns="0" rIns="0" bIns="0" rtlCol="0" anchor="t">
            <a:spAutoFit/>
          </a:bodyPr>
          <a:lstStyle/>
          <a:p>
            <a:pPr algn="ctr">
              <a:lnSpc>
                <a:spcPts val="1384"/>
              </a:lnSpc>
            </a:pPr>
            <a:r>
              <a:rPr lang="en-US" sz="988">
                <a:solidFill>
                  <a:srgbClr val="0E3746"/>
                </a:solidFill>
                <a:latin typeface="Kollektif"/>
              </a:rPr>
              <a:t>Hombres</a:t>
            </a:r>
          </a:p>
        </p:txBody>
      </p:sp>
      <p:sp>
        <p:nvSpPr>
          <p:cNvPr id="30" name="TextBox 30"/>
          <p:cNvSpPr txBox="1"/>
          <p:nvPr/>
        </p:nvSpPr>
        <p:spPr>
          <a:xfrm>
            <a:off x="3102870" y="3696859"/>
            <a:ext cx="3483030" cy="185435"/>
          </a:xfrm>
          <a:prstGeom prst="rect">
            <a:avLst/>
          </a:prstGeom>
        </p:spPr>
        <p:txBody>
          <a:bodyPr lIns="0" tIns="0" rIns="0" bIns="0" rtlCol="0" anchor="t">
            <a:spAutoFit/>
          </a:bodyPr>
          <a:lstStyle/>
          <a:p>
            <a:pPr algn="r">
              <a:lnSpc>
                <a:spcPts val="1425"/>
              </a:lnSpc>
              <a:spcBef>
                <a:spcPct val="0"/>
              </a:spcBef>
            </a:pPr>
            <a:r>
              <a:rPr lang="en-US" sz="1500" spc="-56">
                <a:solidFill>
                  <a:srgbClr val="030835"/>
                </a:solidFill>
                <a:latin typeface="Garet Ultra-Bold"/>
              </a:rPr>
              <a:t>Graduados de pregrado y posgrado</a:t>
            </a:r>
          </a:p>
        </p:txBody>
      </p:sp>
      <p:grpSp>
        <p:nvGrpSpPr>
          <p:cNvPr id="31" name="Group 31"/>
          <p:cNvGrpSpPr/>
          <p:nvPr/>
        </p:nvGrpSpPr>
        <p:grpSpPr>
          <a:xfrm>
            <a:off x="6795418" y="1151986"/>
            <a:ext cx="3431104" cy="3360698"/>
            <a:chOff x="0" y="0"/>
            <a:chExt cx="1388649" cy="1360154"/>
          </a:xfrm>
        </p:grpSpPr>
        <p:sp>
          <p:nvSpPr>
            <p:cNvPr id="32" name="Freeform 32"/>
            <p:cNvSpPr/>
            <p:nvPr/>
          </p:nvSpPr>
          <p:spPr>
            <a:xfrm>
              <a:off x="0" y="0"/>
              <a:ext cx="1388649" cy="1360154"/>
            </a:xfrm>
            <a:custGeom>
              <a:avLst/>
              <a:gdLst/>
              <a:ahLst/>
              <a:cxnLst/>
              <a:rect l="l" t="t" r="r" b="b"/>
              <a:pathLst>
                <a:path w="1388649" h="1360154">
                  <a:moveTo>
                    <a:pt x="29615" y="0"/>
                  </a:moveTo>
                  <a:lnTo>
                    <a:pt x="1359034" y="0"/>
                  </a:lnTo>
                  <a:cubicBezTo>
                    <a:pt x="1375390" y="0"/>
                    <a:pt x="1388649" y="13259"/>
                    <a:pt x="1388649" y="29615"/>
                  </a:cubicBezTo>
                  <a:lnTo>
                    <a:pt x="1388649" y="1330539"/>
                  </a:lnTo>
                  <a:cubicBezTo>
                    <a:pt x="1388649" y="1346895"/>
                    <a:pt x="1375390" y="1360154"/>
                    <a:pt x="1359034" y="1360154"/>
                  </a:cubicBezTo>
                  <a:lnTo>
                    <a:pt x="29615" y="1360154"/>
                  </a:lnTo>
                  <a:cubicBezTo>
                    <a:pt x="13259" y="1360154"/>
                    <a:pt x="0" y="1346895"/>
                    <a:pt x="0" y="1330539"/>
                  </a:cubicBezTo>
                  <a:lnTo>
                    <a:pt x="0" y="29615"/>
                  </a:lnTo>
                  <a:cubicBezTo>
                    <a:pt x="0" y="13259"/>
                    <a:pt x="13259" y="0"/>
                    <a:pt x="29615" y="0"/>
                  </a:cubicBezTo>
                  <a:close/>
                </a:path>
              </a:pathLst>
            </a:custGeom>
            <a:solidFill>
              <a:srgbClr val="FFFFFF"/>
            </a:solidFill>
            <a:ln w="19050" cap="sq">
              <a:solidFill>
                <a:srgbClr val="00AFEF"/>
              </a:solidFill>
              <a:prstDash val="solid"/>
              <a:miter/>
            </a:ln>
          </p:spPr>
          <p:txBody>
            <a:bodyPr/>
            <a:lstStyle/>
            <a:p>
              <a:endParaRPr lang="es-CO"/>
            </a:p>
          </p:txBody>
        </p:sp>
        <p:sp>
          <p:nvSpPr>
            <p:cNvPr id="33" name="TextBox 33"/>
            <p:cNvSpPr txBox="1"/>
            <p:nvPr/>
          </p:nvSpPr>
          <p:spPr>
            <a:xfrm>
              <a:off x="0" y="-9525"/>
              <a:ext cx="1388649" cy="1369679"/>
            </a:xfrm>
            <a:prstGeom prst="rect">
              <a:avLst/>
            </a:prstGeom>
          </p:spPr>
          <p:txBody>
            <a:bodyPr lIns="47625" tIns="47625" rIns="47625" bIns="47625" rtlCol="0" anchor="ctr"/>
            <a:lstStyle/>
            <a:p>
              <a:pPr algn="ctr">
                <a:lnSpc>
                  <a:spcPts val="1246"/>
                </a:lnSpc>
              </a:pPr>
              <a:endParaRPr sz="1688"/>
            </a:p>
          </p:txBody>
        </p:sp>
      </p:grpSp>
      <p:sp>
        <p:nvSpPr>
          <p:cNvPr id="34" name="TextBox 34"/>
          <p:cNvSpPr txBox="1"/>
          <p:nvPr/>
        </p:nvSpPr>
        <p:spPr>
          <a:xfrm>
            <a:off x="6904715" y="4027918"/>
            <a:ext cx="3168799" cy="326693"/>
          </a:xfrm>
          <a:prstGeom prst="rect">
            <a:avLst/>
          </a:prstGeom>
        </p:spPr>
        <p:txBody>
          <a:bodyPr lIns="0" tIns="0" rIns="0" bIns="0" rtlCol="0" anchor="t">
            <a:spAutoFit/>
          </a:bodyPr>
          <a:lstStyle/>
          <a:p>
            <a:pPr algn="just">
              <a:lnSpc>
                <a:spcPts val="1279"/>
              </a:lnSpc>
            </a:pPr>
            <a:r>
              <a:rPr lang="en-US" sz="1031" spc="-52">
                <a:solidFill>
                  <a:srgbClr val="000000"/>
                </a:solidFill>
                <a:latin typeface="Gotham"/>
              </a:rPr>
              <a:t>Se dejó prueba piloto del</a:t>
            </a:r>
            <a:r>
              <a:rPr lang="en-US" sz="1031" spc="-52">
                <a:solidFill>
                  <a:srgbClr val="000000"/>
                </a:solidFill>
                <a:latin typeface="Gotham Bold"/>
              </a:rPr>
              <a:t>  "Programa de Mentoría para el Éxito Académico y Profesional" </a:t>
            </a:r>
          </a:p>
        </p:txBody>
      </p:sp>
      <p:sp>
        <p:nvSpPr>
          <p:cNvPr id="35" name="Freeform 35"/>
          <p:cNvSpPr/>
          <p:nvPr/>
        </p:nvSpPr>
        <p:spPr>
          <a:xfrm>
            <a:off x="2209800" y="4541208"/>
            <a:ext cx="3819403" cy="2077118"/>
          </a:xfrm>
          <a:custGeom>
            <a:avLst/>
            <a:gdLst/>
            <a:ahLst/>
            <a:cxnLst/>
            <a:rect l="l" t="t" r="r" b="b"/>
            <a:pathLst>
              <a:path w="4074030" h="2215592">
                <a:moveTo>
                  <a:pt x="0" y="0"/>
                </a:moveTo>
                <a:lnTo>
                  <a:pt x="4074030" y="0"/>
                </a:lnTo>
                <a:lnTo>
                  <a:pt x="4074030" y="2215592"/>
                </a:lnTo>
                <a:lnTo>
                  <a:pt x="0" y="2215592"/>
                </a:lnTo>
                <a:lnTo>
                  <a:pt x="0" y="0"/>
                </a:lnTo>
                <a:close/>
              </a:path>
            </a:pathLst>
          </a:custGeom>
          <a:blipFill>
            <a:blip r:embed="rId9"/>
            <a:stretch>
              <a:fillRect b="-23696"/>
            </a:stretch>
          </a:blipFill>
        </p:spPr>
        <p:txBody>
          <a:bodyPr/>
          <a:lstStyle/>
          <a:p>
            <a:endParaRPr lang="es-CO"/>
          </a:p>
        </p:txBody>
      </p:sp>
      <p:sp>
        <p:nvSpPr>
          <p:cNvPr id="36" name="Freeform 36"/>
          <p:cNvSpPr/>
          <p:nvPr/>
        </p:nvSpPr>
        <p:spPr>
          <a:xfrm>
            <a:off x="5380254" y="5954241"/>
            <a:ext cx="715747" cy="713063"/>
          </a:xfrm>
          <a:custGeom>
            <a:avLst/>
            <a:gdLst/>
            <a:ahLst/>
            <a:cxnLst/>
            <a:rect l="l" t="t" r="r" b="b"/>
            <a:pathLst>
              <a:path w="763463" h="760600">
                <a:moveTo>
                  <a:pt x="0" y="0"/>
                </a:moveTo>
                <a:lnTo>
                  <a:pt x="763463" y="0"/>
                </a:lnTo>
                <a:lnTo>
                  <a:pt x="763463" y="760600"/>
                </a:lnTo>
                <a:lnTo>
                  <a:pt x="0" y="7606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s-CO"/>
          </a:p>
        </p:txBody>
      </p:sp>
      <p:sp>
        <p:nvSpPr>
          <p:cNvPr id="37" name="Freeform 37"/>
          <p:cNvSpPr/>
          <p:nvPr/>
        </p:nvSpPr>
        <p:spPr>
          <a:xfrm>
            <a:off x="2262146" y="4293044"/>
            <a:ext cx="387307" cy="268298"/>
          </a:xfrm>
          <a:custGeom>
            <a:avLst/>
            <a:gdLst/>
            <a:ahLst/>
            <a:cxnLst/>
            <a:rect l="l" t="t" r="r" b="b"/>
            <a:pathLst>
              <a:path w="413127" h="286184">
                <a:moveTo>
                  <a:pt x="0" y="0"/>
                </a:moveTo>
                <a:lnTo>
                  <a:pt x="413126" y="0"/>
                </a:lnTo>
                <a:lnTo>
                  <a:pt x="413126" y="286184"/>
                </a:lnTo>
                <a:lnTo>
                  <a:pt x="0" y="2861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s-CO"/>
          </a:p>
        </p:txBody>
      </p:sp>
      <p:sp>
        <p:nvSpPr>
          <p:cNvPr id="38" name="TextBox 38"/>
          <p:cNvSpPr txBox="1"/>
          <p:nvPr/>
        </p:nvSpPr>
        <p:spPr>
          <a:xfrm>
            <a:off x="2380971" y="6549031"/>
            <a:ext cx="2507783" cy="128240"/>
          </a:xfrm>
          <a:prstGeom prst="rect">
            <a:avLst/>
          </a:prstGeom>
        </p:spPr>
        <p:txBody>
          <a:bodyPr lIns="0" tIns="0" rIns="0" bIns="0" rtlCol="0" anchor="t">
            <a:spAutoFit/>
          </a:bodyPr>
          <a:lstStyle/>
          <a:p>
            <a:pPr algn="just">
              <a:lnSpc>
                <a:spcPts val="1046"/>
              </a:lnSpc>
            </a:pPr>
            <a:r>
              <a:rPr lang="en-US" sz="844" spc="-42">
                <a:solidFill>
                  <a:srgbClr val="000000"/>
                </a:solidFill>
                <a:latin typeface="Gotham"/>
              </a:rPr>
              <a:t>Fuente: Bienestar Universitario (noviembre, 2023)</a:t>
            </a:r>
          </a:p>
        </p:txBody>
      </p:sp>
      <p:grpSp>
        <p:nvGrpSpPr>
          <p:cNvPr id="39" name="Group 39"/>
          <p:cNvGrpSpPr/>
          <p:nvPr/>
        </p:nvGrpSpPr>
        <p:grpSpPr>
          <a:xfrm>
            <a:off x="6758584" y="4581666"/>
            <a:ext cx="3461060" cy="2085638"/>
            <a:chOff x="0" y="0"/>
            <a:chExt cx="1400773" cy="844107"/>
          </a:xfrm>
        </p:grpSpPr>
        <p:sp>
          <p:nvSpPr>
            <p:cNvPr id="40" name="Freeform 40"/>
            <p:cNvSpPr/>
            <p:nvPr/>
          </p:nvSpPr>
          <p:spPr>
            <a:xfrm>
              <a:off x="0" y="0"/>
              <a:ext cx="1400773" cy="844107"/>
            </a:xfrm>
            <a:custGeom>
              <a:avLst/>
              <a:gdLst/>
              <a:ahLst/>
              <a:cxnLst/>
              <a:rect l="l" t="t" r="r" b="b"/>
              <a:pathLst>
                <a:path w="1400773" h="844107">
                  <a:moveTo>
                    <a:pt x="29359" y="0"/>
                  </a:moveTo>
                  <a:lnTo>
                    <a:pt x="1371414" y="0"/>
                  </a:lnTo>
                  <a:cubicBezTo>
                    <a:pt x="1387628" y="0"/>
                    <a:pt x="1400773" y="13144"/>
                    <a:pt x="1400773" y="29359"/>
                  </a:cubicBezTo>
                  <a:lnTo>
                    <a:pt x="1400773" y="814749"/>
                  </a:lnTo>
                  <a:cubicBezTo>
                    <a:pt x="1400773" y="830963"/>
                    <a:pt x="1387628" y="844107"/>
                    <a:pt x="1371414" y="844107"/>
                  </a:cubicBezTo>
                  <a:lnTo>
                    <a:pt x="29359" y="844107"/>
                  </a:lnTo>
                  <a:cubicBezTo>
                    <a:pt x="13144" y="844107"/>
                    <a:pt x="0" y="830963"/>
                    <a:pt x="0" y="814749"/>
                  </a:cubicBezTo>
                  <a:lnTo>
                    <a:pt x="0" y="29359"/>
                  </a:lnTo>
                  <a:cubicBezTo>
                    <a:pt x="0" y="13144"/>
                    <a:pt x="13144" y="0"/>
                    <a:pt x="29359" y="0"/>
                  </a:cubicBezTo>
                  <a:close/>
                </a:path>
              </a:pathLst>
            </a:custGeom>
            <a:solidFill>
              <a:srgbClr val="FFFFFF"/>
            </a:solidFill>
            <a:ln w="19050" cap="sq">
              <a:solidFill>
                <a:srgbClr val="00AFEF"/>
              </a:solidFill>
              <a:prstDash val="solid"/>
              <a:miter/>
            </a:ln>
          </p:spPr>
          <p:txBody>
            <a:bodyPr/>
            <a:lstStyle/>
            <a:p>
              <a:endParaRPr lang="es-CO"/>
            </a:p>
          </p:txBody>
        </p:sp>
        <p:sp>
          <p:nvSpPr>
            <p:cNvPr id="41" name="TextBox 41"/>
            <p:cNvSpPr txBox="1"/>
            <p:nvPr/>
          </p:nvSpPr>
          <p:spPr>
            <a:xfrm>
              <a:off x="0" y="-9525"/>
              <a:ext cx="1400773" cy="853632"/>
            </a:xfrm>
            <a:prstGeom prst="rect">
              <a:avLst/>
            </a:prstGeom>
          </p:spPr>
          <p:txBody>
            <a:bodyPr lIns="47625" tIns="47625" rIns="47625" bIns="47625" rtlCol="0" anchor="ctr"/>
            <a:lstStyle/>
            <a:p>
              <a:pPr algn="ctr">
                <a:lnSpc>
                  <a:spcPts val="1246"/>
                </a:lnSpc>
              </a:pPr>
              <a:endParaRPr sz="1688"/>
            </a:p>
          </p:txBody>
        </p:sp>
      </p:grpSp>
      <p:grpSp>
        <p:nvGrpSpPr>
          <p:cNvPr id="42" name="Group 42"/>
          <p:cNvGrpSpPr>
            <a:grpSpLocks noChangeAspect="1"/>
          </p:cNvGrpSpPr>
          <p:nvPr/>
        </p:nvGrpSpPr>
        <p:grpSpPr>
          <a:xfrm>
            <a:off x="6950371" y="5319651"/>
            <a:ext cx="1433267" cy="827037"/>
            <a:chOff x="0" y="0"/>
            <a:chExt cx="2299970" cy="1327150"/>
          </a:xfrm>
        </p:grpSpPr>
        <p:sp>
          <p:nvSpPr>
            <p:cNvPr id="43" name="Freeform 43"/>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14"/>
              <a:stretch>
                <a:fillRect t="-10641" r="-24533" b="-10641"/>
              </a:stretch>
            </a:blipFill>
          </p:spPr>
          <p:txBody>
            <a:bodyPr/>
            <a:lstStyle/>
            <a:p>
              <a:endParaRPr lang="es-CO"/>
            </a:p>
          </p:txBody>
        </p:sp>
      </p:grpSp>
      <p:sp>
        <p:nvSpPr>
          <p:cNvPr id="44" name="TextBox 44"/>
          <p:cNvSpPr txBox="1"/>
          <p:nvPr/>
        </p:nvSpPr>
        <p:spPr>
          <a:xfrm>
            <a:off x="6913534" y="4860308"/>
            <a:ext cx="3168799" cy="461665"/>
          </a:xfrm>
          <a:prstGeom prst="rect">
            <a:avLst/>
          </a:prstGeom>
        </p:spPr>
        <p:txBody>
          <a:bodyPr lIns="0" tIns="0" rIns="0" bIns="0" rtlCol="0" anchor="t">
            <a:spAutoFit/>
          </a:bodyPr>
          <a:lstStyle/>
          <a:p>
            <a:pPr algn="just">
              <a:lnSpc>
                <a:spcPts val="1207"/>
              </a:lnSpc>
            </a:pPr>
            <a:r>
              <a:rPr lang="en-US" sz="1031" spc="-52">
                <a:solidFill>
                  <a:srgbClr val="1B2A3F"/>
                </a:solidFill>
                <a:latin typeface="Gotham Bold"/>
              </a:rPr>
              <a:t>1 curso de actualización en bioética  para egresados, </a:t>
            </a:r>
            <a:r>
              <a:rPr lang="en-US" sz="1031" spc="-52">
                <a:solidFill>
                  <a:srgbClr val="1B2A3F"/>
                </a:solidFill>
                <a:latin typeface="Gotham"/>
              </a:rPr>
              <a:t>beca del 50% (6 beneficiados).</a:t>
            </a:r>
          </a:p>
          <a:p>
            <a:pPr>
              <a:lnSpc>
                <a:spcPts val="1207"/>
              </a:lnSpc>
            </a:pPr>
            <a:endParaRPr lang="en-US" sz="1031" spc="-52">
              <a:solidFill>
                <a:srgbClr val="1B2A3F"/>
              </a:solidFill>
              <a:latin typeface="Gotham"/>
            </a:endParaRPr>
          </a:p>
        </p:txBody>
      </p:sp>
      <p:sp>
        <p:nvSpPr>
          <p:cNvPr id="45" name="TextBox 45"/>
          <p:cNvSpPr txBox="1"/>
          <p:nvPr/>
        </p:nvSpPr>
        <p:spPr>
          <a:xfrm>
            <a:off x="8497935" y="5408948"/>
            <a:ext cx="1484266" cy="615553"/>
          </a:xfrm>
          <a:prstGeom prst="rect">
            <a:avLst/>
          </a:prstGeom>
        </p:spPr>
        <p:txBody>
          <a:bodyPr lIns="0" tIns="0" rIns="0" bIns="0" rtlCol="0" anchor="t">
            <a:spAutoFit/>
          </a:bodyPr>
          <a:lstStyle/>
          <a:p>
            <a:pPr algn="just">
              <a:lnSpc>
                <a:spcPts val="1207"/>
              </a:lnSpc>
            </a:pPr>
            <a:r>
              <a:rPr lang="en-US" sz="1031" spc="-52" dirty="0" err="1">
                <a:solidFill>
                  <a:srgbClr val="1B2A3F"/>
                </a:solidFill>
                <a:latin typeface="Gotham Bold"/>
              </a:rPr>
              <a:t>Seminario</a:t>
            </a:r>
            <a:r>
              <a:rPr lang="en-US" sz="1031" spc="-52" dirty="0">
                <a:solidFill>
                  <a:srgbClr val="1B2A3F"/>
                </a:solidFill>
                <a:latin typeface="Gotham Bold"/>
              </a:rPr>
              <a:t> </a:t>
            </a:r>
            <a:r>
              <a:rPr lang="en-US" sz="1031" spc="-52" dirty="0" err="1">
                <a:solidFill>
                  <a:srgbClr val="1B2A3F"/>
                </a:solidFill>
                <a:latin typeface="Gotham Bold"/>
              </a:rPr>
              <a:t>inteligencia</a:t>
            </a:r>
            <a:r>
              <a:rPr lang="en-US" sz="1031" spc="-52" dirty="0">
                <a:solidFill>
                  <a:srgbClr val="1B2A3F"/>
                </a:solidFill>
                <a:latin typeface="Gotham Bold"/>
              </a:rPr>
              <a:t> </a:t>
            </a:r>
            <a:r>
              <a:rPr lang="en-US" sz="1031" spc="-52" dirty="0" err="1">
                <a:solidFill>
                  <a:srgbClr val="1B2A3F"/>
                </a:solidFill>
                <a:latin typeface="Gotham Bold"/>
              </a:rPr>
              <a:t>emocional</a:t>
            </a:r>
            <a:r>
              <a:rPr lang="en-US" sz="1031" spc="-52" dirty="0">
                <a:solidFill>
                  <a:srgbClr val="1B2A3F"/>
                </a:solidFill>
                <a:latin typeface="Gotham Bold"/>
              </a:rPr>
              <a:t> </a:t>
            </a:r>
            <a:r>
              <a:rPr lang="en-US" sz="1031" spc="-52" dirty="0" err="1">
                <a:solidFill>
                  <a:srgbClr val="1B2A3F"/>
                </a:solidFill>
                <a:latin typeface="Gotham Bold"/>
              </a:rPr>
              <a:t>en</a:t>
            </a:r>
            <a:r>
              <a:rPr lang="en-US" sz="1031" spc="-52" dirty="0">
                <a:solidFill>
                  <a:srgbClr val="1B2A3F"/>
                </a:solidFill>
                <a:latin typeface="Gotham Bold"/>
              </a:rPr>
              <a:t> la Crianza, </a:t>
            </a:r>
            <a:r>
              <a:rPr lang="en-US" sz="1031" spc="-52" dirty="0" err="1">
                <a:solidFill>
                  <a:srgbClr val="1B2A3F"/>
                </a:solidFill>
                <a:latin typeface="Gotham Bold"/>
              </a:rPr>
              <a:t>ofrecido</a:t>
            </a:r>
            <a:r>
              <a:rPr lang="en-US" sz="1031" spc="-52" dirty="0">
                <a:solidFill>
                  <a:srgbClr val="1B2A3F"/>
                </a:solidFill>
                <a:latin typeface="Gotham Bold"/>
              </a:rPr>
              <a:t> </a:t>
            </a:r>
            <a:r>
              <a:rPr lang="en-US" sz="1031" spc="-52" dirty="0" err="1">
                <a:solidFill>
                  <a:srgbClr val="1B2A3F"/>
                </a:solidFill>
                <a:latin typeface="Gotham Bold"/>
              </a:rPr>
              <a:t>por</a:t>
            </a:r>
            <a:r>
              <a:rPr lang="en-US" sz="1031" spc="-52" dirty="0">
                <a:solidFill>
                  <a:srgbClr val="1B2A3F"/>
                </a:solidFill>
                <a:latin typeface="Gotham Bold"/>
              </a:rPr>
              <a:t> </a:t>
            </a:r>
            <a:r>
              <a:rPr lang="en-US" sz="1031" spc="-52" dirty="0" err="1">
                <a:solidFill>
                  <a:srgbClr val="1B2A3F"/>
                </a:solidFill>
                <a:latin typeface="Gotham Bold"/>
              </a:rPr>
              <a:t>egresada</a:t>
            </a:r>
            <a:r>
              <a:rPr lang="en-US" sz="1031" spc="-52" dirty="0">
                <a:solidFill>
                  <a:srgbClr val="1B2A3F"/>
                </a:solidFill>
                <a:latin typeface="Gotham Bold"/>
              </a:rPr>
              <a:t> de </a:t>
            </a:r>
            <a:r>
              <a:rPr lang="en-US" sz="1031" spc="-52" dirty="0" err="1">
                <a:solidFill>
                  <a:srgbClr val="1B2A3F"/>
                </a:solidFill>
                <a:latin typeface="Gotham"/>
              </a:rPr>
              <a:t>teología</a:t>
            </a:r>
            <a:r>
              <a:rPr lang="en-US" sz="1031" spc="-52" dirty="0">
                <a:solidFill>
                  <a:srgbClr val="1B2A3F"/>
                </a:solidFill>
                <a:latin typeface="Gotham"/>
              </a:rPr>
              <a:t>. </a:t>
            </a:r>
          </a:p>
        </p:txBody>
      </p:sp>
      <p:sp>
        <p:nvSpPr>
          <p:cNvPr id="46" name="TextBox 46"/>
          <p:cNvSpPr txBox="1"/>
          <p:nvPr/>
        </p:nvSpPr>
        <p:spPr>
          <a:xfrm>
            <a:off x="6950372" y="6277491"/>
            <a:ext cx="3077485" cy="307777"/>
          </a:xfrm>
          <a:prstGeom prst="rect">
            <a:avLst/>
          </a:prstGeom>
        </p:spPr>
        <p:txBody>
          <a:bodyPr lIns="0" tIns="0" rIns="0" bIns="0" rtlCol="0" anchor="t">
            <a:spAutoFit/>
          </a:bodyPr>
          <a:lstStyle/>
          <a:p>
            <a:pPr algn="just">
              <a:lnSpc>
                <a:spcPts val="1207"/>
              </a:lnSpc>
            </a:pPr>
            <a:r>
              <a:rPr lang="en-US" sz="1031" spc="-52">
                <a:solidFill>
                  <a:srgbClr val="1B2A3F"/>
                </a:solidFill>
                <a:latin typeface="Gotham Bold"/>
              </a:rPr>
              <a:t>Campaña sobre prácticas de autocuidado </a:t>
            </a:r>
            <a:r>
              <a:rPr lang="en-US" sz="1031" spc="-52">
                <a:solidFill>
                  <a:srgbClr val="1B2A3F"/>
                </a:solidFill>
                <a:latin typeface="Gotham"/>
              </a:rPr>
              <a:t>mes de las madres </a:t>
            </a:r>
            <a:r>
              <a:rPr lang="en-US" sz="1031" spc="-52">
                <a:solidFill>
                  <a:srgbClr val="1B2A3F"/>
                </a:solidFill>
                <a:latin typeface="Gotham Bold"/>
              </a:rPr>
              <a:t>(120 inscritas). </a:t>
            </a:r>
          </a:p>
        </p:txBody>
      </p:sp>
      <p:grpSp>
        <p:nvGrpSpPr>
          <p:cNvPr id="47" name="Group 47"/>
          <p:cNvGrpSpPr/>
          <p:nvPr/>
        </p:nvGrpSpPr>
        <p:grpSpPr>
          <a:xfrm>
            <a:off x="2122870" y="1339544"/>
            <a:ext cx="526582" cy="524525"/>
            <a:chOff x="0" y="0"/>
            <a:chExt cx="748916" cy="745991"/>
          </a:xfrm>
        </p:grpSpPr>
        <p:grpSp>
          <p:nvGrpSpPr>
            <p:cNvPr id="48" name="Group 48"/>
            <p:cNvGrpSpPr>
              <a:grpSpLocks noChangeAspect="1"/>
            </p:cNvGrpSpPr>
            <p:nvPr/>
          </p:nvGrpSpPr>
          <p:grpSpPr>
            <a:xfrm>
              <a:off x="0" y="0"/>
              <a:ext cx="748916" cy="745991"/>
              <a:chOff x="0" y="0"/>
              <a:chExt cx="6502400" cy="6477000"/>
            </a:xfrm>
          </p:grpSpPr>
          <p:sp>
            <p:nvSpPr>
              <p:cNvPr id="49" name="Freeform 4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5"/>
                <a:stretch>
                  <a:fillRect l="223" r="223"/>
                </a:stretch>
              </a:blipFill>
            </p:spPr>
            <p:txBody>
              <a:bodyPr/>
              <a:lstStyle/>
              <a:p>
                <a:endParaRPr lang="es-CO"/>
              </a:p>
            </p:txBody>
          </p:sp>
          <p:sp>
            <p:nvSpPr>
              <p:cNvPr id="50" name="Freeform 5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4AAD"/>
              </a:solidFill>
            </p:spPr>
            <p:txBody>
              <a:bodyPr/>
              <a:lstStyle/>
              <a:p>
                <a:endParaRPr lang="es-CO"/>
              </a:p>
            </p:txBody>
          </p:sp>
        </p:grpSp>
        <p:sp>
          <p:nvSpPr>
            <p:cNvPr id="51" name="Freeform 51"/>
            <p:cNvSpPr/>
            <p:nvPr/>
          </p:nvSpPr>
          <p:spPr>
            <a:xfrm>
              <a:off x="131693" y="139279"/>
              <a:ext cx="485531" cy="402549"/>
            </a:xfrm>
            <a:custGeom>
              <a:avLst/>
              <a:gdLst/>
              <a:ahLst/>
              <a:cxnLst/>
              <a:rect l="l" t="t" r="r" b="b"/>
              <a:pathLst>
                <a:path w="485531" h="402549">
                  <a:moveTo>
                    <a:pt x="0" y="0"/>
                  </a:moveTo>
                  <a:lnTo>
                    <a:pt x="485530" y="0"/>
                  </a:lnTo>
                  <a:lnTo>
                    <a:pt x="485530" y="402549"/>
                  </a:lnTo>
                  <a:lnTo>
                    <a:pt x="0" y="40254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s-CO"/>
            </a:p>
          </p:txBody>
        </p:sp>
      </p:grpSp>
      <p:sp>
        <p:nvSpPr>
          <p:cNvPr id="52" name="TextBox 52"/>
          <p:cNvSpPr txBox="1"/>
          <p:nvPr/>
        </p:nvSpPr>
        <p:spPr>
          <a:xfrm>
            <a:off x="2811882" y="1505626"/>
            <a:ext cx="2124017" cy="159852"/>
          </a:xfrm>
          <a:prstGeom prst="rect">
            <a:avLst/>
          </a:prstGeom>
        </p:spPr>
        <p:txBody>
          <a:bodyPr lIns="0" tIns="0" rIns="0" bIns="0" rtlCol="0" anchor="t">
            <a:spAutoFit/>
          </a:bodyPr>
          <a:lstStyle/>
          <a:p>
            <a:pPr algn="ctr">
              <a:lnSpc>
                <a:spcPts val="1246"/>
              </a:lnSpc>
              <a:spcBef>
                <a:spcPct val="0"/>
              </a:spcBef>
            </a:pPr>
            <a:r>
              <a:rPr lang="en-US" sz="1312" spc="-50">
                <a:solidFill>
                  <a:srgbClr val="004AAD"/>
                </a:solidFill>
                <a:latin typeface="Garet Ultra-Bold"/>
              </a:rPr>
              <a:t>Seguimiento a egresados</a:t>
            </a:r>
          </a:p>
        </p:txBody>
      </p:sp>
      <p:grpSp>
        <p:nvGrpSpPr>
          <p:cNvPr id="53" name="Group 53"/>
          <p:cNvGrpSpPr>
            <a:grpSpLocks noChangeAspect="1"/>
          </p:cNvGrpSpPr>
          <p:nvPr/>
        </p:nvGrpSpPr>
        <p:grpSpPr>
          <a:xfrm>
            <a:off x="8774506" y="2326457"/>
            <a:ext cx="1207694" cy="696875"/>
            <a:chOff x="0" y="0"/>
            <a:chExt cx="2299970" cy="1327150"/>
          </a:xfrm>
        </p:grpSpPr>
        <p:sp>
          <p:nvSpPr>
            <p:cNvPr id="54" name="Freeform 54"/>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18"/>
              <a:stretch>
                <a:fillRect t="-65534" b="-65534"/>
              </a:stretch>
            </a:blipFill>
          </p:spPr>
          <p:txBody>
            <a:bodyPr/>
            <a:lstStyle/>
            <a:p>
              <a:endParaRPr lang="es-CO"/>
            </a:p>
          </p:txBody>
        </p:sp>
      </p:grpSp>
      <p:grpSp>
        <p:nvGrpSpPr>
          <p:cNvPr id="55" name="Group 55"/>
          <p:cNvGrpSpPr>
            <a:grpSpLocks noChangeAspect="1"/>
          </p:cNvGrpSpPr>
          <p:nvPr/>
        </p:nvGrpSpPr>
        <p:grpSpPr>
          <a:xfrm>
            <a:off x="8774506" y="1515631"/>
            <a:ext cx="1207694" cy="696875"/>
            <a:chOff x="0" y="0"/>
            <a:chExt cx="2299970" cy="1327150"/>
          </a:xfrm>
        </p:grpSpPr>
        <p:sp>
          <p:nvSpPr>
            <p:cNvPr id="56" name="Freeform 56"/>
            <p:cNvSpPr/>
            <p:nvPr/>
          </p:nvSpPr>
          <p:spPr>
            <a:xfrm>
              <a:off x="0" y="0"/>
              <a:ext cx="2299970" cy="1327150"/>
            </a:xfrm>
            <a:custGeom>
              <a:avLst/>
              <a:gdLst/>
              <a:ahLst/>
              <a:cxnLst/>
              <a:rect l="l" t="t" r="r" b="b"/>
              <a:pathLst>
                <a:path w="2299970" h="1327150">
                  <a:moveTo>
                    <a:pt x="113030" y="1327150"/>
                  </a:moveTo>
                  <a:lnTo>
                    <a:pt x="2186940" y="1327150"/>
                  </a:lnTo>
                  <a:cubicBezTo>
                    <a:pt x="2249170" y="1327150"/>
                    <a:pt x="2299970" y="1276350"/>
                    <a:pt x="2299970" y="1214120"/>
                  </a:cubicBezTo>
                  <a:lnTo>
                    <a:pt x="2299970" y="113030"/>
                  </a:lnTo>
                  <a:cubicBezTo>
                    <a:pt x="2299970" y="50800"/>
                    <a:pt x="2249170" y="0"/>
                    <a:pt x="2186940" y="0"/>
                  </a:cubicBezTo>
                  <a:lnTo>
                    <a:pt x="113030" y="0"/>
                  </a:lnTo>
                  <a:cubicBezTo>
                    <a:pt x="50800" y="0"/>
                    <a:pt x="0" y="50800"/>
                    <a:pt x="0" y="113030"/>
                  </a:cubicBezTo>
                  <a:lnTo>
                    <a:pt x="0" y="1214120"/>
                  </a:lnTo>
                  <a:cubicBezTo>
                    <a:pt x="0" y="1276350"/>
                    <a:pt x="50800" y="1327150"/>
                    <a:pt x="113030" y="1327150"/>
                  </a:cubicBezTo>
                  <a:close/>
                </a:path>
              </a:pathLst>
            </a:custGeom>
            <a:blipFill>
              <a:blip r:embed="rId19"/>
              <a:stretch>
                <a:fillRect l="-22357" t="-44263" r="-78745" b="-51679"/>
              </a:stretch>
            </a:blipFill>
          </p:spPr>
          <p:txBody>
            <a:bodyPr/>
            <a:lstStyle/>
            <a:p>
              <a:endParaRPr lang="es-CO"/>
            </a:p>
          </p:txBody>
        </p:sp>
      </p:grpSp>
      <p:sp>
        <p:nvSpPr>
          <p:cNvPr id="57" name="Freeform 57"/>
          <p:cNvSpPr/>
          <p:nvPr/>
        </p:nvSpPr>
        <p:spPr>
          <a:xfrm>
            <a:off x="6904715" y="1169845"/>
            <a:ext cx="318849" cy="245913"/>
          </a:xfrm>
          <a:custGeom>
            <a:avLst/>
            <a:gdLst/>
            <a:ahLst/>
            <a:cxnLst/>
            <a:rect l="l" t="t" r="r" b="b"/>
            <a:pathLst>
              <a:path w="340106" h="262307">
                <a:moveTo>
                  <a:pt x="0" y="0"/>
                </a:moveTo>
                <a:lnTo>
                  <a:pt x="340106" y="0"/>
                </a:lnTo>
                <a:lnTo>
                  <a:pt x="340106" y="262307"/>
                </a:lnTo>
                <a:lnTo>
                  <a:pt x="0" y="26230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s-CO"/>
          </a:p>
        </p:txBody>
      </p:sp>
      <p:sp>
        <p:nvSpPr>
          <p:cNvPr id="58" name="Freeform 58"/>
          <p:cNvSpPr/>
          <p:nvPr/>
        </p:nvSpPr>
        <p:spPr>
          <a:xfrm>
            <a:off x="6842207" y="3241676"/>
            <a:ext cx="1416466" cy="622628"/>
          </a:xfrm>
          <a:custGeom>
            <a:avLst/>
            <a:gdLst/>
            <a:ahLst/>
            <a:cxnLst/>
            <a:rect l="l" t="t" r="r" b="b"/>
            <a:pathLst>
              <a:path w="1510897" h="664136">
                <a:moveTo>
                  <a:pt x="0" y="0"/>
                </a:moveTo>
                <a:lnTo>
                  <a:pt x="1510896" y="0"/>
                </a:lnTo>
                <a:lnTo>
                  <a:pt x="1510896" y="664136"/>
                </a:lnTo>
                <a:lnTo>
                  <a:pt x="0" y="664136"/>
                </a:lnTo>
                <a:lnTo>
                  <a:pt x="0" y="0"/>
                </a:lnTo>
                <a:close/>
              </a:path>
            </a:pathLst>
          </a:custGeom>
          <a:blipFill>
            <a:blip r:embed="rId22"/>
            <a:stretch>
              <a:fillRect b="-45953"/>
            </a:stretch>
          </a:blipFill>
        </p:spPr>
        <p:txBody>
          <a:bodyPr/>
          <a:lstStyle/>
          <a:p>
            <a:endParaRPr lang="es-CO"/>
          </a:p>
        </p:txBody>
      </p:sp>
      <p:sp>
        <p:nvSpPr>
          <p:cNvPr id="59" name="TextBox 59"/>
          <p:cNvSpPr txBox="1"/>
          <p:nvPr/>
        </p:nvSpPr>
        <p:spPr>
          <a:xfrm>
            <a:off x="6904715" y="1592877"/>
            <a:ext cx="1720265" cy="1160254"/>
          </a:xfrm>
          <a:prstGeom prst="rect">
            <a:avLst/>
          </a:prstGeom>
        </p:spPr>
        <p:txBody>
          <a:bodyPr lIns="0" tIns="0" rIns="0" bIns="0" rtlCol="0" anchor="t">
            <a:spAutoFit/>
          </a:bodyPr>
          <a:lstStyle/>
          <a:p>
            <a:pPr algn="just">
              <a:lnSpc>
                <a:spcPts val="1279"/>
              </a:lnSpc>
            </a:pPr>
            <a:r>
              <a:rPr lang="en-US" sz="1031" spc="-52">
                <a:solidFill>
                  <a:srgbClr val="1B2A3F"/>
                </a:solidFill>
                <a:latin typeface="Gotham Bold"/>
              </a:rPr>
              <a:t>Se implementó la estrategia “café con egresados”, </a:t>
            </a:r>
            <a:r>
              <a:rPr lang="en-US" sz="1031" spc="-52">
                <a:solidFill>
                  <a:srgbClr val="1B2A3F"/>
                </a:solidFill>
                <a:latin typeface="Gotham"/>
              </a:rPr>
              <a:t>para visibilizar la trayectoria profesional del graduados destacados y facilitar espacios de práctica para los estudiantes (56 asistentes  en promedio en cada espacio). </a:t>
            </a:r>
          </a:p>
        </p:txBody>
      </p:sp>
      <p:sp>
        <p:nvSpPr>
          <p:cNvPr id="60" name="TextBox 60"/>
          <p:cNvSpPr txBox="1"/>
          <p:nvPr/>
        </p:nvSpPr>
        <p:spPr>
          <a:xfrm>
            <a:off x="8365829" y="3140188"/>
            <a:ext cx="1754146" cy="660117"/>
          </a:xfrm>
          <a:prstGeom prst="rect">
            <a:avLst/>
          </a:prstGeom>
        </p:spPr>
        <p:txBody>
          <a:bodyPr lIns="0" tIns="0" rIns="0" bIns="0" rtlCol="0" anchor="t">
            <a:spAutoFit/>
          </a:bodyPr>
          <a:lstStyle/>
          <a:p>
            <a:pPr algn="just">
              <a:lnSpc>
                <a:spcPts val="1279"/>
              </a:lnSpc>
            </a:pPr>
            <a:r>
              <a:rPr lang="en-US" sz="1031" spc="-52">
                <a:solidFill>
                  <a:srgbClr val="000000"/>
                </a:solidFill>
                <a:latin typeface="Gotham"/>
              </a:rPr>
              <a:t>Invitación a eventos institucionales,  </a:t>
            </a:r>
            <a:r>
              <a:rPr lang="en-US" sz="1031" spc="-52">
                <a:solidFill>
                  <a:srgbClr val="000000"/>
                </a:solidFill>
                <a:latin typeface="Gotham Bold"/>
              </a:rPr>
              <a:t>notas de egresados destacado</a:t>
            </a:r>
            <a:r>
              <a:rPr lang="en-US" sz="1031" spc="-52">
                <a:solidFill>
                  <a:srgbClr val="000000"/>
                </a:solidFill>
                <a:latin typeface="Gotham"/>
              </a:rPr>
              <a:t>s, o</a:t>
            </a:r>
            <a:r>
              <a:rPr lang="en-US" sz="1031" spc="-52">
                <a:solidFill>
                  <a:srgbClr val="000000"/>
                </a:solidFill>
                <a:latin typeface="Gotham Bold"/>
              </a:rPr>
              <a:t>fertas de empleo </a:t>
            </a:r>
            <a:r>
              <a:rPr lang="en-US" sz="1031" spc="-52">
                <a:solidFill>
                  <a:srgbClr val="000000"/>
                </a:solidFill>
                <a:latin typeface="Gotham"/>
              </a:rPr>
              <a:t>y oportunidades de formación, </a:t>
            </a:r>
          </a:p>
        </p:txBody>
      </p:sp>
      <p:sp>
        <p:nvSpPr>
          <p:cNvPr id="61" name="TextBox 61"/>
          <p:cNvSpPr txBox="1"/>
          <p:nvPr/>
        </p:nvSpPr>
        <p:spPr>
          <a:xfrm>
            <a:off x="7213519" y="1263457"/>
            <a:ext cx="2613765" cy="159852"/>
          </a:xfrm>
          <a:prstGeom prst="rect">
            <a:avLst/>
          </a:prstGeom>
        </p:spPr>
        <p:txBody>
          <a:bodyPr lIns="0" tIns="0" rIns="0" bIns="0" rtlCol="0" anchor="t">
            <a:spAutoFit/>
          </a:bodyPr>
          <a:lstStyle/>
          <a:p>
            <a:pPr algn="ctr">
              <a:lnSpc>
                <a:spcPts val="1246"/>
              </a:lnSpc>
              <a:spcBef>
                <a:spcPct val="0"/>
              </a:spcBef>
            </a:pPr>
            <a:r>
              <a:rPr lang="en-US" sz="1312" spc="-50">
                <a:solidFill>
                  <a:srgbClr val="004AAD"/>
                </a:solidFill>
                <a:latin typeface="Garet Ultra-Bold"/>
              </a:rPr>
              <a:t> Red de Egresados Unibautista </a:t>
            </a:r>
          </a:p>
        </p:txBody>
      </p:sp>
      <p:sp>
        <p:nvSpPr>
          <p:cNvPr id="62" name="TextBox 62"/>
          <p:cNvSpPr txBox="1"/>
          <p:nvPr/>
        </p:nvSpPr>
        <p:spPr>
          <a:xfrm>
            <a:off x="2615374" y="4284521"/>
            <a:ext cx="3441018" cy="143886"/>
          </a:xfrm>
          <a:prstGeom prst="rect">
            <a:avLst/>
          </a:prstGeom>
        </p:spPr>
        <p:txBody>
          <a:bodyPr lIns="0" tIns="0" rIns="0" bIns="0" rtlCol="0" anchor="t">
            <a:spAutoFit/>
          </a:bodyPr>
          <a:lstStyle/>
          <a:p>
            <a:pPr algn="ctr">
              <a:lnSpc>
                <a:spcPts val="1068"/>
              </a:lnSpc>
              <a:spcBef>
                <a:spcPct val="0"/>
              </a:spcBef>
            </a:pPr>
            <a:r>
              <a:rPr lang="en-US" sz="1125" spc="-42">
                <a:solidFill>
                  <a:srgbClr val="004AAD"/>
                </a:solidFill>
                <a:latin typeface="Garet Ultra-Bold"/>
              </a:rPr>
              <a:t>Sectores de vinculaciòn laboral graduados pregrado y posgrado</a:t>
            </a:r>
          </a:p>
        </p:txBody>
      </p:sp>
      <p:sp>
        <p:nvSpPr>
          <p:cNvPr id="63" name="TextBox 63"/>
          <p:cNvSpPr txBox="1"/>
          <p:nvPr/>
        </p:nvSpPr>
        <p:spPr>
          <a:xfrm>
            <a:off x="6585901" y="4646630"/>
            <a:ext cx="3669062" cy="143886"/>
          </a:xfrm>
          <a:prstGeom prst="rect">
            <a:avLst/>
          </a:prstGeom>
        </p:spPr>
        <p:txBody>
          <a:bodyPr lIns="0" tIns="0" rIns="0" bIns="0" rtlCol="0" anchor="t">
            <a:spAutoFit/>
          </a:bodyPr>
          <a:lstStyle/>
          <a:p>
            <a:pPr algn="ctr">
              <a:lnSpc>
                <a:spcPts val="1068"/>
              </a:lnSpc>
              <a:spcBef>
                <a:spcPct val="0"/>
              </a:spcBef>
            </a:pPr>
            <a:r>
              <a:rPr lang="en-US" sz="1125" spc="-42">
                <a:solidFill>
                  <a:srgbClr val="004AAD"/>
                </a:solidFill>
                <a:latin typeface="Garet Ultra-Bold"/>
              </a:rPr>
              <a:t>Formación   y experiencias compartidas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9366365-80B3-BF3D-23C4-22F06419AFAC}"/>
              </a:ext>
            </a:extLst>
          </p:cNvPr>
          <p:cNvSpPr>
            <a:spLocks noGrp="1"/>
          </p:cNvSpPr>
          <p:nvPr>
            <p:ph type="title"/>
          </p:nvPr>
        </p:nvSpPr>
        <p:spPr/>
        <p:txBody>
          <a:bodyPr/>
          <a:lstStyle/>
          <a:p>
            <a:pPr algn="ctr"/>
            <a:r>
              <a:rPr lang="es-CO" dirty="0"/>
              <a:t>Área de Calidad Institucional</a:t>
            </a:r>
          </a:p>
        </p:txBody>
      </p:sp>
      <p:pic>
        <p:nvPicPr>
          <p:cNvPr id="5" name="Imagen 4">
            <a:extLst>
              <a:ext uri="{FF2B5EF4-FFF2-40B4-BE49-F238E27FC236}">
                <a16:creationId xmlns:a16="http://schemas.microsoft.com/office/drawing/2014/main" id="{D2C409F3-11E9-1F3B-92E3-4DFC00E8DD14}"/>
              </a:ext>
            </a:extLst>
          </p:cNvPr>
          <p:cNvPicPr>
            <a:picLocks noChangeAspect="1"/>
          </p:cNvPicPr>
          <p:nvPr/>
        </p:nvPicPr>
        <p:blipFill>
          <a:blip r:embed="rId2"/>
          <a:stretch>
            <a:fillRect/>
          </a:stretch>
        </p:blipFill>
        <p:spPr>
          <a:xfrm>
            <a:off x="2209799" y="1243012"/>
            <a:ext cx="9982201" cy="5614988"/>
          </a:xfrm>
          <a:prstGeom prst="rect">
            <a:avLst/>
          </a:prstGeom>
        </p:spPr>
      </p:pic>
    </p:spTree>
    <p:extLst>
      <p:ext uri="{BB962C8B-B14F-4D97-AF65-F5344CB8AC3E}">
        <p14:creationId xmlns:p14="http://schemas.microsoft.com/office/powerpoint/2010/main" val="2713130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041864" y="570226"/>
            <a:ext cx="4843762" cy="1401183"/>
          </a:xfrm>
        </p:spPr>
        <p:txBody>
          <a:bodyPr vert="horz" lIns="91440" tIns="45720" rIns="91440" bIns="45720" rtlCol="0" anchor="t">
            <a:normAutofit/>
          </a:bodyPr>
          <a:lstStyle/>
          <a:p>
            <a:r>
              <a:rPr lang="en-US" sz="3200" dirty="0" err="1"/>
              <a:t>Rectoría</a:t>
            </a:r>
            <a:r>
              <a:rPr lang="en-US" sz="3200" dirty="0"/>
              <a:t> </a:t>
            </a:r>
          </a:p>
        </p:txBody>
      </p:sp>
      <p:cxnSp>
        <p:nvCxnSpPr>
          <p:cNvPr id="22" name="Straight Connector 21">
            <a:extLst>
              <a:ext uri="{FF2B5EF4-FFF2-40B4-BE49-F238E27FC236}">
                <a16:creationId xmlns:a16="http://schemas.microsoft.com/office/drawing/2014/main"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sz="half" idx="1"/>
          </p:nvPr>
        </p:nvSpPr>
        <p:spPr>
          <a:xfrm>
            <a:off x="1640082" y="1579418"/>
            <a:ext cx="4843762" cy="4574693"/>
          </a:xfrm>
        </p:spPr>
        <p:txBody>
          <a:bodyPr vert="horz" lIns="91440" tIns="45720" rIns="91440" bIns="45720" rtlCol="0">
            <a:normAutofit/>
          </a:bodyPr>
          <a:lstStyle/>
          <a:p>
            <a:r>
              <a:rPr lang="en-US" sz="1800" dirty="0"/>
              <a:t>Durante </a:t>
            </a:r>
            <a:r>
              <a:rPr lang="en-US" sz="1800" dirty="0" err="1"/>
              <a:t>este</a:t>
            </a:r>
            <a:r>
              <a:rPr lang="en-US" sz="1800" dirty="0"/>
              <a:t> </a:t>
            </a:r>
            <a:r>
              <a:rPr lang="en-US" sz="1800" dirty="0" err="1"/>
              <a:t>año</a:t>
            </a:r>
            <a:r>
              <a:rPr lang="en-US" sz="1800" dirty="0"/>
              <a:t> </a:t>
            </a:r>
            <a:r>
              <a:rPr lang="en-US" sz="1800" dirty="0" err="1"/>
              <a:t>el</a:t>
            </a:r>
            <a:r>
              <a:rPr lang="en-US" sz="1800" dirty="0"/>
              <a:t> </a:t>
            </a:r>
            <a:r>
              <a:rPr lang="en-US" sz="1800" dirty="0" err="1"/>
              <a:t>enfoque</a:t>
            </a:r>
            <a:r>
              <a:rPr lang="en-US" sz="1800" dirty="0"/>
              <a:t> de la </a:t>
            </a:r>
            <a:r>
              <a:rPr lang="en-US" sz="1800" dirty="0" err="1"/>
              <a:t>rectoría</a:t>
            </a:r>
            <a:r>
              <a:rPr lang="en-US" sz="1800" dirty="0"/>
              <a:t> </a:t>
            </a:r>
            <a:r>
              <a:rPr lang="en-US" sz="1800" dirty="0" err="1"/>
              <a:t>en</a:t>
            </a:r>
            <a:r>
              <a:rPr lang="en-US" sz="1800" dirty="0"/>
              <a:t> </a:t>
            </a:r>
            <a:r>
              <a:rPr lang="en-US" sz="1800" dirty="0" err="1"/>
              <a:t>el</a:t>
            </a:r>
            <a:r>
              <a:rPr lang="en-US" sz="1800" dirty="0"/>
              <a:t> </a:t>
            </a:r>
            <a:r>
              <a:rPr lang="en-US" sz="1800" dirty="0" err="1"/>
              <a:t>ámbito</a:t>
            </a:r>
            <a:r>
              <a:rPr lang="en-US" sz="1800" dirty="0"/>
              <a:t> </a:t>
            </a:r>
            <a:r>
              <a:rPr lang="en-US" sz="1800" dirty="0" err="1"/>
              <a:t>interno</a:t>
            </a:r>
            <a:r>
              <a:rPr lang="en-US" sz="1800" dirty="0"/>
              <a:t> ha </a:t>
            </a:r>
            <a:r>
              <a:rPr lang="en-US" sz="1800" dirty="0" err="1"/>
              <a:t>sido</a:t>
            </a:r>
            <a:r>
              <a:rPr lang="en-US" sz="1800" dirty="0"/>
              <a:t> </a:t>
            </a:r>
            <a:r>
              <a:rPr lang="en-US" sz="1800" dirty="0" err="1"/>
              <a:t>el</a:t>
            </a:r>
            <a:r>
              <a:rPr lang="en-US" sz="1800" dirty="0"/>
              <a:t> de la </a:t>
            </a:r>
            <a:r>
              <a:rPr lang="en-US" sz="1800" dirty="0" err="1"/>
              <a:t>consolidación</a:t>
            </a:r>
            <a:r>
              <a:rPr lang="en-US" sz="1800" dirty="0"/>
              <a:t> del </a:t>
            </a:r>
            <a:r>
              <a:rPr lang="en-US" sz="1800" dirty="0" err="1"/>
              <a:t>equipo</a:t>
            </a:r>
            <a:r>
              <a:rPr lang="en-US" sz="1800" dirty="0"/>
              <a:t> de </a:t>
            </a:r>
            <a:r>
              <a:rPr lang="en-US" sz="1800" dirty="0" err="1"/>
              <a:t>trabajo</a:t>
            </a:r>
            <a:r>
              <a:rPr lang="en-US" sz="1800" dirty="0"/>
              <a:t> a </a:t>
            </a:r>
            <a:r>
              <a:rPr lang="en-US" sz="1800" dirty="0" err="1"/>
              <a:t>nivel</a:t>
            </a:r>
            <a:r>
              <a:rPr lang="en-US" sz="1800" dirty="0"/>
              <a:t>: </a:t>
            </a:r>
            <a:r>
              <a:rPr lang="en-US" sz="1800" dirty="0" err="1"/>
              <a:t>docente</a:t>
            </a:r>
            <a:r>
              <a:rPr lang="en-US" sz="1800" dirty="0"/>
              <a:t>, </a:t>
            </a:r>
            <a:r>
              <a:rPr lang="en-US" sz="1800" dirty="0" err="1"/>
              <a:t>administrativo</a:t>
            </a:r>
            <a:r>
              <a:rPr lang="en-US" sz="1800" dirty="0"/>
              <a:t> y </a:t>
            </a:r>
            <a:r>
              <a:rPr lang="en-US" sz="1800" dirty="0" err="1"/>
              <a:t>demás</a:t>
            </a:r>
            <a:r>
              <a:rPr lang="en-US" sz="1800" dirty="0"/>
              <a:t> </a:t>
            </a:r>
            <a:r>
              <a:rPr lang="en-US" sz="1800" dirty="0" err="1"/>
              <a:t>colaboradores</a:t>
            </a:r>
            <a:r>
              <a:rPr lang="en-US" sz="1800" dirty="0"/>
              <a:t>(as).</a:t>
            </a:r>
          </a:p>
          <a:p>
            <a:r>
              <a:rPr lang="en-US" sz="1800" dirty="0"/>
              <a:t>Este </a:t>
            </a:r>
            <a:r>
              <a:rPr lang="en-US" sz="1800" dirty="0" err="1"/>
              <a:t>año</a:t>
            </a:r>
            <a:r>
              <a:rPr lang="en-US" sz="1800" dirty="0"/>
              <a:t> </a:t>
            </a:r>
            <a:r>
              <a:rPr lang="en-US" sz="1800" dirty="0" err="1"/>
              <a:t>tuvimos</a:t>
            </a:r>
            <a:r>
              <a:rPr lang="en-US" sz="1800" dirty="0"/>
              <a:t> 16 </a:t>
            </a:r>
            <a:r>
              <a:rPr lang="en-US" sz="1800" dirty="0" err="1"/>
              <a:t>cambios</a:t>
            </a:r>
            <a:r>
              <a:rPr lang="en-US" sz="1800" dirty="0"/>
              <a:t> </a:t>
            </a:r>
            <a:r>
              <a:rPr lang="en-US" sz="1800" dirty="0" err="1"/>
              <a:t>en</a:t>
            </a:r>
            <a:r>
              <a:rPr lang="en-US" sz="1800" dirty="0"/>
              <a:t> </a:t>
            </a:r>
            <a:r>
              <a:rPr lang="en-US" sz="1800" dirty="0" err="1"/>
              <a:t>el</a:t>
            </a:r>
            <a:r>
              <a:rPr lang="en-US" sz="1800" dirty="0"/>
              <a:t> personal de la Unibautista (</a:t>
            </a:r>
            <a:r>
              <a:rPr lang="en-US" sz="1800" dirty="0" err="1"/>
              <a:t>Jubilaciones</a:t>
            </a:r>
            <a:r>
              <a:rPr lang="en-US" sz="1800" dirty="0"/>
              <a:t>, </a:t>
            </a:r>
            <a:r>
              <a:rPr lang="en-US" sz="1800" dirty="0" err="1"/>
              <a:t>viajes</a:t>
            </a:r>
            <a:r>
              <a:rPr lang="en-US" sz="1800" dirty="0"/>
              <a:t> </a:t>
            </a:r>
            <a:r>
              <a:rPr lang="en-US" sz="1800" dirty="0" err="1"/>
              <a:t>fuera</a:t>
            </a:r>
            <a:r>
              <a:rPr lang="en-US" sz="1800" dirty="0"/>
              <a:t> del </a:t>
            </a:r>
            <a:r>
              <a:rPr lang="en-US" sz="1800" dirty="0" err="1"/>
              <a:t>país</a:t>
            </a:r>
            <a:r>
              <a:rPr lang="en-US" sz="1800" dirty="0"/>
              <a:t>, </a:t>
            </a:r>
            <a:r>
              <a:rPr lang="en-US" sz="1800" dirty="0" err="1"/>
              <a:t>mejores</a:t>
            </a:r>
            <a:r>
              <a:rPr lang="en-US" sz="1800" dirty="0"/>
              <a:t> </a:t>
            </a:r>
            <a:r>
              <a:rPr lang="en-US" sz="1800" dirty="0" err="1"/>
              <a:t>opciones</a:t>
            </a:r>
            <a:r>
              <a:rPr lang="en-US" sz="1800" dirty="0"/>
              <a:t> </a:t>
            </a:r>
            <a:r>
              <a:rPr lang="en-US" sz="1800" dirty="0" err="1"/>
              <a:t>laborales</a:t>
            </a:r>
            <a:r>
              <a:rPr lang="en-US" sz="1800" dirty="0"/>
              <a:t>, </a:t>
            </a:r>
            <a:r>
              <a:rPr lang="en-US" sz="1800" dirty="0" err="1"/>
              <a:t>agotamiento</a:t>
            </a:r>
            <a:r>
              <a:rPr lang="en-US" sz="1800" dirty="0"/>
              <a:t>, </a:t>
            </a:r>
            <a:r>
              <a:rPr lang="en-US" sz="1800" dirty="0" err="1"/>
              <a:t>estudio</a:t>
            </a:r>
            <a:r>
              <a:rPr lang="en-US" sz="1800" dirty="0"/>
              <a:t> y no </a:t>
            </a:r>
            <a:r>
              <a:rPr lang="en-US" sz="1800" dirty="0" err="1"/>
              <a:t>renovación</a:t>
            </a:r>
            <a:r>
              <a:rPr lang="en-US" sz="1800" dirty="0"/>
              <a:t>).</a:t>
            </a:r>
          </a:p>
          <a:p>
            <a:r>
              <a:rPr lang="en-US" sz="1800" dirty="0" err="1"/>
              <a:t>Nuestro</a:t>
            </a:r>
            <a:r>
              <a:rPr lang="en-US" sz="1800" dirty="0"/>
              <a:t> plan de </a:t>
            </a:r>
            <a:r>
              <a:rPr lang="en-US" sz="1800" dirty="0" err="1"/>
              <a:t>sucesión</a:t>
            </a:r>
            <a:r>
              <a:rPr lang="en-US" sz="1800" dirty="0"/>
              <a:t> para la </a:t>
            </a:r>
            <a:r>
              <a:rPr lang="en-US" sz="1800" dirty="0" err="1"/>
              <a:t>vicerrectoría</a:t>
            </a:r>
            <a:r>
              <a:rPr lang="en-US" sz="1800" dirty="0"/>
              <a:t> se </a:t>
            </a:r>
            <a:r>
              <a:rPr lang="en-US" sz="1800" dirty="0" err="1"/>
              <a:t>vio</a:t>
            </a:r>
            <a:r>
              <a:rPr lang="en-US" sz="1800" dirty="0"/>
              <a:t> </a:t>
            </a:r>
            <a:r>
              <a:rPr lang="en-US" sz="1800" dirty="0" err="1"/>
              <a:t>afectado</a:t>
            </a:r>
            <a:r>
              <a:rPr lang="en-US" sz="1800" dirty="0"/>
              <a:t> </a:t>
            </a:r>
            <a:r>
              <a:rPr lang="en-US" sz="1800" dirty="0" err="1"/>
              <a:t>por</a:t>
            </a:r>
            <a:r>
              <a:rPr lang="en-US" sz="1800" dirty="0"/>
              <a:t> la no </a:t>
            </a:r>
            <a:r>
              <a:rPr lang="en-US" sz="1800" dirty="0" err="1"/>
              <a:t>continuidad</a:t>
            </a:r>
            <a:r>
              <a:rPr lang="en-US" sz="1800" dirty="0"/>
              <a:t> de la persona </a:t>
            </a:r>
            <a:r>
              <a:rPr lang="en-US" sz="1800" dirty="0" err="1"/>
              <a:t>elegida</a:t>
            </a:r>
            <a:r>
              <a:rPr lang="en-US" sz="1800" dirty="0"/>
              <a:t>. </a:t>
            </a:r>
            <a:r>
              <a:rPr lang="en-US" sz="1800" dirty="0" err="1"/>
              <a:t>En</a:t>
            </a:r>
            <a:r>
              <a:rPr lang="en-US" sz="1800" dirty="0"/>
              <a:t> </a:t>
            </a:r>
            <a:r>
              <a:rPr lang="en-US" sz="1800" dirty="0" err="1"/>
              <a:t>consecuencia</a:t>
            </a:r>
            <a:r>
              <a:rPr lang="en-US" sz="1800" dirty="0"/>
              <a:t>, se </a:t>
            </a:r>
            <a:r>
              <a:rPr lang="en-US" sz="1800" dirty="0" err="1"/>
              <a:t>reinició</a:t>
            </a:r>
            <a:r>
              <a:rPr lang="en-US" sz="1800" dirty="0"/>
              <a:t> </a:t>
            </a:r>
            <a:r>
              <a:rPr lang="en-US" sz="1800" dirty="0" err="1"/>
              <a:t>el</a:t>
            </a:r>
            <a:r>
              <a:rPr lang="en-US" sz="1800" dirty="0"/>
              <a:t> </a:t>
            </a:r>
            <a:r>
              <a:rPr lang="en-US" sz="1800" dirty="0" err="1"/>
              <a:t>proceso</a:t>
            </a:r>
            <a:r>
              <a:rPr lang="en-US" sz="1800" dirty="0"/>
              <a:t> y se </a:t>
            </a:r>
            <a:r>
              <a:rPr lang="en-US" sz="1800" dirty="0" err="1"/>
              <a:t>eligió</a:t>
            </a:r>
            <a:r>
              <a:rPr lang="en-US" sz="1800" dirty="0"/>
              <a:t> </a:t>
            </a:r>
            <a:r>
              <a:rPr lang="en-US" sz="1800" dirty="0" err="1"/>
              <a:t>vicerrectora</a:t>
            </a:r>
            <a:r>
              <a:rPr lang="en-US" sz="1800" dirty="0"/>
              <a:t>, Lina Fernanda Montoya a </a:t>
            </a:r>
            <a:r>
              <a:rPr lang="en-US" sz="1800" dirty="0" err="1"/>
              <a:t>partir</a:t>
            </a:r>
            <a:r>
              <a:rPr lang="en-US" sz="1800" dirty="0"/>
              <a:t> de </a:t>
            </a:r>
            <a:r>
              <a:rPr lang="en-US" sz="1800" dirty="0" err="1"/>
              <a:t>junio</a:t>
            </a:r>
            <a:r>
              <a:rPr lang="en-US" sz="1800" dirty="0"/>
              <a:t> de 2023.</a:t>
            </a:r>
          </a:p>
          <a:p>
            <a:r>
              <a:rPr lang="en-US" sz="1800" dirty="0"/>
              <a:t>Por </a:t>
            </a:r>
            <a:r>
              <a:rPr lang="en-US" sz="1800" dirty="0" err="1"/>
              <a:t>otro</a:t>
            </a:r>
            <a:r>
              <a:rPr lang="en-US" sz="1800" dirty="0"/>
              <a:t> </a:t>
            </a:r>
            <a:r>
              <a:rPr lang="en-US" sz="1800" dirty="0" err="1"/>
              <a:t>lado</a:t>
            </a:r>
            <a:r>
              <a:rPr lang="en-US" sz="1800" dirty="0"/>
              <a:t>, se </a:t>
            </a:r>
            <a:r>
              <a:rPr lang="en-US" sz="1800" dirty="0" err="1"/>
              <a:t>definió</a:t>
            </a:r>
            <a:r>
              <a:rPr lang="en-US" sz="1800" dirty="0"/>
              <a:t> la </a:t>
            </a:r>
            <a:r>
              <a:rPr lang="en-US" sz="1800" dirty="0" err="1"/>
              <a:t>contratación</a:t>
            </a:r>
            <a:r>
              <a:rPr lang="en-US" sz="1800" dirty="0"/>
              <a:t> de </a:t>
            </a:r>
            <a:r>
              <a:rPr lang="en-US" sz="1800" dirty="0" err="1"/>
              <a:t>una</a:t>
            </a:r>
            <a:r>
              <a:rPr lang="en-US" sz="1800" dirty="0"/>
              <a:t> </a:t>
            </a:r>
            <a:r>
              <a:rPr lang="en-US" sz="1800" dirty="0" err="1"/>
              <a:t>asesora</a:t>
            </a:r>
            <a:r>
              <a:rPr lang="en-US" sz="1800" dirty="0"/>
              <a:t> externa para </a:t>
            </a:r>
            <a:r>
              <a:rPr lang="en-US" sz="1800" dirty="0" err="1"/>
              <a:t>el</a:t>
            </a:r>
            <a:r>
              <a:rPr lang="en-US" sz="1800" dirty="0"/>
              <a:t> </a:t>
            </a:r>
            <a:r>
              <a:rPr lang="en-US" sz="1800" dirty="0" err="1"/>
              <a:t>proceso</a:t>
            </a:r>
            <a:r>
              <a:rPr lang="en-US" sz="1800" dirty="0"/>
              <a:t> de las </a:t>
            </a:r>
            <a:r>
              <a:rPr lang="en-US" sz="1800" dirty="0" err="1"/>
              <a:t>condiciones</a:t>
            </a:r>
            <a:r>
              <a:rPr lang="en-US" sz="1800" dirty="0"/>
              <a:t> </a:t>
            </a:r>
            <a:r>
              <a:rPr lang="en-US" sz="1800" dirty="0" err="1"/>
              <a:t>institucionales</a:t>
            </a:r>
            <a:r>
              <a:rPr lang="en-US" sz="1800" dirty="0"/>
              <a:t>.</a:t>
            </a:r>
          </a:p>
        </p:txBody>
      </p:sp>
      <p:pic>
        <p:nvPicPr>
          <p:cNvPr id="6" name="Marcador de contenido 5">
            <a:extLst>
              <a:ext uri="{FF2B5EF4-FFF2-40B4-BE49-F238E27FC236}">
                <a16:creationId xmlns:a16="http://schemas.microsoft.com/office/drawing/2014/main" id="{EE1403FB-D8FD-CB64-8E80-EBCD1E6195B8}"/>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89" r="1" b="24812"/>
          <a:stretch/>
        </p:blipFill>
        <p:spPr>
          <a:xfrm>
            <a:off x="6760689" y="1023779"/>
            <a:ext cx="4574693" cy="4574693"/>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937258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9">
            <a:extLst>
              <a:ext uri="{FF2B5EF4-FFF2-40B4-BE49-F238E27FC236}">
                <a16:creationId xmlns:a16="http://schemas.microsoft.com/office/drawing/2014/main"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0802CCF5-A715-0275-D82F-6F86441E83EB}"/>
              </a:ext>
            </a:extLst>
          </p:cNvPr>
          <p:cNvPicPr>
            <a:picLocks noChangeAspect="1"/>
          </p:cNvPicPr>
          <p:nvPr/>
        </p:nvPicPr>
        <p:blipFill>
          <a:blip r:embed="rId2"/>
          <a:stretch>
            <a:fillRect/>
          </a:stretch>
        </p:blipFill>
        <p:spPr>
          <a:xfrm>
            <a:off x="1995055" y="789709"/>
            <a:ext cx="10256941" cy="5770971"/>
          </a:xfrm>
          <a:prstGeom prst="rect">
            <a:avLst/>
          </a:prstGeom>
        </p:spPr>
      </p:pic>
    </p:spTree>
    <p:extLst>
      <p:ext uri="{BB962C8B-B14F-4D97-AF65-F5344CB8AC3E}">
        <p14:creationId xmlns:p14="http://schemas.microsoft.com/office/powerpoint/2010/main" val="3645539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787587" y="174383"/>
            <a:ext cx="9682942" cy="888358"/>
          </a:xfrm>
        </p:spPr>
        <p:txBody>
          <a:bodyPr>
            <a:normAutofit/>
          </a:bodyPr>
          <a:lstStyle/>
          <a:p>
            <a:pPr algn="ctr"/>
            <a:r>
              <a:rPr lang="es-ES" sz="2400" b="1" dirty="0">
                <a:solidFill>
                  <a:schemeClr val="accent1">
                    <a:lumMod val="50000"/>
                  </a:schemeClr>
                </a:solidFill>
                <a:latin typeface="Times New Roman" panose="02020603050405020304" pitchFamily="18" charset="0"/>
                <a:cs typeface="Times New Roman" panose="02020603050405020304" pitchFamily="18" charset="0"/>
              </a:rPr>
              <a:t>Mercadeo y Comunicaciones </a:t>
            </a:r>
          </a:p>
        </p:txBody>
      </p:sp>
      <p:sp>
        <p:nvSpPr>
          <p:cNvPr id="2" name="CuadroTexto 1">
            <a:extLst>
              <a:ext uri="{FF2B5EF4-FFF2-40B4-BE49-F238E27FC236}">
                <a16:creationId xmlns:a16="http://schemas.microsoft.com/office/drawing/2014/main" id="{ED9D9247-23F3-69FF-5DB2-AEF3C831A693}"/>
              </a:ext>
            </a:extLst>
          </p:cNvPr>
          <p:cNvSpPr txBox="1"/>
          <p:nvPr/>
        </p:nvSpPr>
        <p:spPr>
          <a:xfrm>
            <a:off x="1811313" y="1062740"/>
            <a:ext cx="9635490" cy="6740307"/>
          </a:xfrm>
          <a:prstGeom prst="rect">
            <a:avLst/>
          </a:prstGeom>
          <a:noFill/>
        </p:spPr>
        <p:txBody>
          <a:bodyPr wrap="square" rtlCol="0">
            <a:spAutoFit/>
          </a:bodyPr>
          <a:lstStyle/>
          <a:p>
            <a:pPr algn="just"/>
            <a:r>
              <a:rPr lang="es-CO" dirty="0"/>
              <a:t>Canales de comunicación donde se comparte constantemente información de interés para la comunidad </a:t>
            </a:r>
            <a:r>
              <a:rPr lang="es-CO" dirty="0" err="1"/>
              <a:t>Unibautista</a:t>
            </a:r>
            <a:r>
              <a:rPr lang="es-CO" dirty="0"/>
              <a:t>, interna y externa:</a:t>
            </a:r>
          </a:p>
          <a:p>
            <a:pPr algn="just"/>
            <a:endParaRPr lang="es-CO" dirty="0"/>
          </a:p>
          <a:p>
            <a:pPr marL="342900" indent="-342900" algn="just">
              <a:buFont typeface="Arial" panose="020B0604020202020204" pitchFamily="34" charset="0"/>
              <a:buChar char="•"/>
            </a:pPr>
            <a:r>
              <a:rPr lang="es-CO" dirty="0"/>
              <a:t>Página web con un tráfico orgánico de 80-160 visitas semanales.</a:t>
            </a:r>
          </a:p>
          <a:p>
            <a:pPr marL="342900" indent="-342900" algn="just">
              <a:buFont typeface="Arial" panose="020B0604020202020204" pitchFamily="34" charset="0"/>
              <a:buChar char="•"/>
            </a:pPr>
            <a:r>
              <a:rPr lang="es-CO" dirty="0"/>
              <a:t>Bases de datos: 2052 personas – Bases de datos de eventos realizados.</a:t>
            </a:r>
          </a:p>
          <a:p>
            <a:pPr marL="342900" indent="-342900" algn="just">
              <a:buFont typeface="Arial" panose="020B0604020202020204" pitchFamily="34" charset="0"/>
              <a:buChar char="•"/>
            </a:pPr>
            <a:r>
              <a:rPr lang="es-CO" dirty="0"/>
              <a:t>Email marketing: 1.897 correos electrónicos confirmados y activos en nuestras bases de datos. Se envía información de interés 2 veces por semana. </a:t>
            </a:r>
          </a:p>
          <a:p>
            <a:pPr marL="342900" indent="-342900" algn="just">
              <a:buFont typeface="Arial" panose="020B0604020202020204" pitchFamily="34" charset="0"/>
              <a:buChar char="•"/>
            </a:pPr>
            <a:r>
              <a:rPr lang="es-CO" dirty="0"/>
              <a:t>WhatsApp Business: 469 contactos de WhatsApp de nuevos interesados generados este año, donde se envía información de interés constantemente.</a:t>
            </a:r>
          </a:p>
          <a:p>
            <a:pPr marL="342900" indent="-342900" algn="just">
              <a:buFont typeface="Arial" panose="020B0604020202020204" pitchFamily="34" charset="0"/>
              <a:buChar char="•"/>
            </a:pPr>
            <a:r>
              <a:rPr lang="es-CO" dirty="0"/>
              <a:t>Se envió información vía correo electrónico y se contactó mediante WhatsApp o llamada a 439 personas nuevas.</a:t>
            </a:r>
          </a:p>
          <a:p>
            <a:pPr marL="342900" indent="-342900">
              <a:buFont typeface="Arial" panose="020B0604020202020204" pitchFamily="34" charset="0"/>
              <a:buChar char="•"/>
            </a:pPr>
            <a:r>
              <a:rPr lang="es-CO" dirty="0"/>
              <a:t>Se visitaron 14 iglesias promocionando los programas de la Unibautista, junto a docentes y estudiantes. </a:t>
            </a:r>
          </a:p>
          <a:p>
            <a:pPr marL="342900" indent="-342900">
              <a:buFont typeface="Arial" panose="020B0604020202020204" pitchFamily="34" charset="0"/>
              <a:buChar char="•"/>
            </a:pPr>
            <a:r>
              <a:rPr lang="es-CO" dirty="0"/>
              <a:t>Participamos en 7 ferias estudiantiles del ICETEX en distintos colegios en la ciudad de Cali, Buenaventura y Buga. De las cuales se tiene hasta más de 5000 contactos de estudiantes de 10º  y 11º  de bachillerato a los cuales se le ofertan los programas de educación continuada. </a:t>
            </a:r>
          </a:p>
          <a:p>
            <a:pPr marL="342900" indent="-342900">
              <a:buFont typeface="Arial" panose="020B0604020202020204" pitchFamily="34" charset="0"/>
              <a:buChar char="•"/>
            </a:pPr>
            <a:r>
              <a:rPr lang="es-CO" dirty="0"/>
              <a:t>Desde el departamento de mercadeo y comunicaciones participamos en 27 eventos de origen académico dando apoyo en promoción.</a:t>
            </a:r>
          </a:p>
          <a:p>
            <a:pPr marL="342900" indent="-342900">
              <a:buFont typeface="Arial" panose="020B0604020202020204" pitchFamily="34" charset="0"/>
              <a:buChar char="•"/>
            </a:pPr>
            <a:r>
              <a:rPr lang="es-CO" dirty="0"/>
              <a:t>Se transmitieron 16 eventos de tipo académico, sin incluir transmisiones de los tiempos de reflexión que se realizan cada martes durante el semestre a los estudiantes y colaboradores virtuales. </a:t>
            </a:r>
            <a:br>
              <a:rPr lang="es-CO" dirty="0"/>
            </a:br>
            <a:r>
              <a:rPr lang="es-CO" dirty="0"/>
              <a:t/>
            </a:r>
            <a:br>
              <a:rPr lang="es-CO" dirty="0"/>
            </a:br>
            <a:r>
              <a:rPr lang="es-CO" dirty="0"/>
              <a:t> </a:t>
            </a:r>
            <a:br>
              <a:rPr lang="es-CO" dirty="0"/>
            </a:br>
            <a:endParaRPr lang="es-CO" dirty="0"/>
          </a:p>
        </p:txBody>
      </p:sp>
    </p:spTree>
    <p:extLst>
      <p:ext uri="{BB962C8B-B14F-4D97-AF65-F5344CB8AC3E}">
        <p14:creationId xmlns:p14="http://schemas.microsoft.com/office/powerpoint/2010/main" val="3504253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787587" y="174382"/>
            <a:ext cx="9682942" cy="1325563"/>
          </a:xfrm>
        </p:spPr>
        <p:txBody>
          <a:bodyPr>
            <a:normAutofit/>
          </a:bodyPr>
          <a:lstStyle/>
          <a:p>
            <a:pPr algn="ctr"/>
            <a:r>
              <a:rPr lang="es-ES" sz="2000" b="1" dirty="0">
                <a:solidFill>
                  <a:schemeClr val="accent1">
                    <a:lumMod val="50000"/>
                  </a:schemeClr>
                </a:solidFill>
                <a:latin typeface="Times New Roman" panose="02020603050405020304" pitchFamily="18" charset="0"/>
                <a:cs typeface="Times New Roman" panose="02020603050405020304" pitchFamily="18" charset="0"/>
              </a:rPr>
              <a:t>Mercadeo y Comunicaciones </a:t>
            </a:r>
          </a:p>
        </p:txBody>
      </p:sp>
      <p:sp>
        <p:nvSpPr>
          <p:cNvPr id="2" name="CuadroTexto 1">
            <a:extLst>
              <a:ext uri="{FF2B5EF4-FFF2-40B4-BE49-F238E27FC236}">
                <a16:creationId xmlns:a16="http://schemas.microsoft.com/office/drawing/2014/main" id="{897A1FB2-1E2F-276C-1A1C-707726A624A4}"/>
              </a:ext>
            </a:extLst>
          </p:cNvPr>
          <p:cNvSpPr txBox="1"/>
          <p:nvPr/>
        </p:nvSpPr>
        <p:spPr>
          <a:xfrm>
            <a:off x="1835039" y="989655"/>
            <a:ext cx="9635490" cy="6494085"/>
          </a:xfrm>
          <a:prstGeom prst="rect">
            <a:avLst/>
          </a:prstGeom>
          <a:noFill/>
        </p:spPr>
        <p:txBody>
          <a:bodyPr wrap="square" rtlCol="0">
            <a:spAutoFit/>
          </a:bodyPr>
          <a:lstStyle/>
          <a:p>
            <a:pPr marL="285750" indent="-285750" algn="just">
              <a:buFont typeface="Arial" panose="020B0604020202020204" pitchFamily="34" charset="0"/>
              <a:buChar char="•"/>
            </a:pPr>
            <a:endParaRPr lang="es-CO" sz="1600" dirty="0"/>
          </a:p>
          <a:p>
            <a:pPr algn="just"/>
            <a:r>
              <a:rPr lang="es-CO" sz="1600" dirty="0"/>
              <a:t>Redes sociales Unibautista:</a:t>
            </a:r>
          </a:p>
          <a:p>
            <a:pPr algn="just"/>
            <a:r>
              <a:rPr lang="es-CO" sz="1600" u="sng" dirty="0" err="1"/>
              <a:t>Fecebook</a:t>
            </a:r>
            <a:r>
              <a:rPr lang="es-CO" sz="1600" u="sng" dirty="0"/>
              <a:t>:</a:t>
            </a:r>
          </a:p>
          <a:p>
            <a:pPr marL="285750" indent="-285750" algn="just">
              <a:buFont typeface="Arial" panose="020B0604020202020204" pitchFamily="34" charset="0"/>
              <a:buChar char="•"/>
            </a:pPr>
            <a:r>
              <a:rPr lang="es-CO" sz="1600" dirty="0"/>
              <a:t>Contamos con una comunidad de 4.800 seguidores en Facebook y hemos publicado durante este año 144 publicaciones en el FEED (video e imagen) y más de 200 historias compartidas desde Instagram.</a:t>
            </a:r>
          </a:p>
          <a:p>
            <a:pPr algn="just"/>
            <a:r>
              <a:rPr lang="es-CO" sz="1600" u="sng" dirty="0"/>
              <a:t>Instagram:</a:t>
            </a:r>
          </a:p>
          <a:p>
            <a:pPr marL="285750" indent="-285750" algn="just">
              <a:buFont typeface="Arial" panose="020B0604020202020204" pitchFamily="34" charset="0"/>
              <a:buChar char="•"/>
            </a:pPr>
            <a:r>
              <a:rPr lang="es-CO" sz="1600" dirty="0"/>
              <a:t>Contamos con una comunidad de 2.185 seguidores en Instagram, donde el 8% de la comunidad reacciona a las publicaciones y un total de 895 publicaciones 10% más de las publicaciones en comparación al año anterior. </a:t>
            </a:r>
          </a:p>
          <a:p>
            <a:pPr algn="just"/>
            <a:r>
              <a:rPr lang="es-CO" sz="1600" u="sng" dirty="0"/>
              <a:t>YouTube</a:t>
            </a:r>
          </a:p>
          <a:p>
            <a:pPr marL="285750" indent="-285750" algn="just">
              <a:buFont typeface="Arial" panose="020B0604020202020204" pitchFamily="34" charset="0"/>
              <a:buChar char="•"/>
            </a:pPr>
            <a:r>
              <a:rPr lang="es-CO" sz="1600" dirty="0"/>
              <a:t>Nuestro canal de YouTube con </a:t>
            </a:r>
            <a:r>
              <a:rPr lang="es-CO" sz="1600" b="0" i="0" dirty="0">
                <a:effectLst/>
              </a:rPr>
              <a:t>861 suscriptores y 300 videos publicados.</a:t>
            </a:r>
          </a:p>
          <a:p>
            <a:pPr algn="just"/>
            <a:r>
              <a:rPr lang="es-CO" sz="1600" u="sng" dirty="0"/>
              <a:t>Alianzas </a:t>
            </a:r>
          </a:p>
          <a:p>
            <a:pPr marL="285750" indent="-285750" algn="just">
              <a:buFont typeface="Arial" panose="020B0604020202020204" pitchFamily="34" charset="0"/>
              <a:buChar char="•"/>
            </a:pPr>
            <a:r>
              <a:rPr lang="es-CO" sz="1600" dirty="0"/>
              <a:t>Con medios de comunicaciones del medio eclesial donde se comparte la oferta académica y los distintos cursos o diplomados. (La estación del Cielo, </a:t>
            </a:r>
            <a:r>
              <a:rPr lang="es-CO" sz="1600" dirty="0" err="1"/>
              <a:t>Teored</a:t>
            </a:r>
            <a:r>
              <a:rPr lang="es-CO" sz="1600" dirty="0"/>
              <a:t> a nivel nacional,  Bíblica Virtual a nivel internacional entre los más destacados).</a:t>
            </a:r>
          </a:p>
          <a:p>
            <a:pPr marL="285750" indent="-285750" algn="just">
              <a:buFont typeface="Arial" panose="020B0604020202020204" pitchFamily="34" charset="0"/>
              <a:buChar char="•"/>
            </a:pPr>
            <a:r>
              <a:rPr lang="es-CO" sz="1600" dirty="0"/>
              <a:t>Presencia promocional en Congresos de teología, Congreso de Bíblica virtual (Alcance latinoamericano). Eventos Culturales, Comité de Libertad Interreligiosa, Mujeres y niñas libres de violencias de género, feria de arte y agroecología de la Unibautista. </a:t>
            </a:r>
          </a:p>
          <a:p>
            <a:pPr marL="285750" indent="-285750" algn="just">
              <a:buFont typeface="Arial" panose="020B0604020202020204" pitchFamily="34" charset="0"/>
              <a:buChar char="•"/>
            </a:pPr>
            <a:r>
              <a:rPr lang="es-CO" sz="1600" dirty="0"/>
              <a:t>Se realiza estudio de mercadeo para encontrar nuevos indicadores del comportamiento y decisiones que se ven reflejados en los principales buscadores online.</a:t>
            </a:r>
          </a:p>
          <a:p>
            <a:pPr marL="285750" indent="-285750" algn="just">
              <a:buFont typeface="Arial" panose="020B0604020202020204" pitchFamily="34" charset="0"/>
              <a:buChar char="•"/>
            </a:pPr>
            <a:r>
              <a:rPr lang="es-CO" sz="1600" dirty="0"/>
              <a:t>Se asesora con propuestas y recomendaciones permanentes de mejora a nivel comunicacional y de plataforma a las áreas de cada programa académico.</a:t>
            </a:r>
          </a:p>
          <a:p>
            <a:pPr marL="285750" indent="-285750" algn="just">
              <a:buFont typeface="Arial" panose="020B0604020202020204" pitchFamily="34" charset="0"/>
              <a:buChar char="•"/>
            </a:pPr>
            <a:r>
              <a:rPr lang="es-CO" sz="1600" dirty="0"/>
              <a:t>Continuamos analizando el mercado y nuevas formas de posicionar la Unibautista en medios virtuales con el fin de poder llegarle a más personas, continuamente estamos expandiendo la oferta. </a:t>
            </a:r>
          </a:p>
          <a:p>
            <a:pPr marL="285750" indent="-285750" algn="just">
              <a:buFont typeface="Arial" panose="020B0604020202020204" pitchFamily="34" charset="0"/>
              <a:buChar char="•"/>
            </a:pPr>
            <a:endParaRPr lang="es-CO" sz="1600" dirty="0"/>
          </a:p>
          <a:p>
            <a:pPr marL="285750" indent="-285750" algn="just">
              <a:buFont typeface="Arial" panose="020B0604020202020204" pitchFamily="34" charset="0"/>
              <a:buChar char="•"/>
            </a:pPr>
            <a:endParaRPr lang="es-CO" sz="1600" b="0" i="0" dirty="0">
              <a:effectLst/>
            </a:endParaRPr>
          </a:p>
        </p:txBody>
      </p:sp>
    </p:spTree>
    <p:extLst>
      <p:ext uri="{BB962C8B-B14F-4D97-AF65-F5344CB8AC3E}">
        <p14:creationId xmlns:p14="http://schemas.microsoft.com/office/powerpoint/2010/main" val="4150360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normAutofit/>
          </a:bodyPr>
          <a:lstStyle/>
          <a:p>
            <a:pPr algn="ctr"/>
            <a:r>
              <a:rPr lang="es-ES" sz="3200" b="1" dirty="0">
                <a:solidFill>
                  <a:schemeClr val="accent1">
                    <a:lumMod val="50000"/>
                  </a:schemeClr>
                </a:solidFill>
                <a:latin typeface="Times New Roman" panose="02020603050405020304" pitchFamily="18" charset="0"/>
                <a:cs typeface="Times New Roman" panose="02020603050405020304" pitchFamily="18" charset="0"/>
              </a:rPr>
              <a:t>DESAFÍOS </a:t>
            </a:r>
          </a:p>
        </p:txBody>
      </p:sp>
      <p:sp>
        <p:nvSpPr>
          <p:cNvPr id="2" name="Marcador de contenido 1">
            <a:extLst>
              <a:ext uri="{FF2B5EF4-FFF2-40B4-BE49-F238E27FC236}">
                <a16:creationId xmlns:a16="http://schemas.microsoft.com/office/drawing/2014/main" id="{4A76D9FF-5D8D-7903-BC4B-4C2D9825986A}"/>
              </a:ext>
            </a:extLst>
          </p:cNvPr>
          <p:cNvSpPr>
            <a:spLocks noGrp="1"/>
          </p:cNvSpPr>
          <p:nvPr>
            <p:ph idx="1"/>
          </p:nvPr>
        </p:nvSpPr>
        <p:spPr>
          <a:xfrm>
            <a:off x="1704108" y="2022763"/>
            <a:ext cx="9649691" cy="4154199"/>
          </a:xfrm>
        </p:spPr>
        <p:txBody>
          <a:bodyPr>
            <a:normAutofit fontScale="92500" lnSpcReduction="10000"/>
          </a:bodyPr>
          <a:lstStyle/>
          <a:p>
            <a:r>
              <a:rPr lang="es-CO" dirty="0"/>
              <a:t>La educación superior continúa afrontando una crisis general post-pandemia que interrumpió los planes de desarrollo que se habían diseñado con proyección de 5 años.</a:t>
            </a:r>
          </a:p>
          <a:p>
            <a:r>
              <a:rPr lang="es-CO" dirty="0"/>
              <a:t>En Unibautista revisamos y ajustamos este plan en 2021.</a:t>
            </a:r>
          </a:p>
          <a:p>
            <a:r>
              <a:rPr lang="es-CO" dirty="0"/>
              <a:t>No obstante, hay varios riesgos que debemos tener en cuenta:</a:t>
            </a:r>
          </a:p>
          <a:p>
            <a:pPr lvl="1"/>
            <a:r>
              <a:rPr lang="es-CO" dirty="0"/>
              <a:t>La continuidad de la deserción hacia programas cortos y más económicos. (Alto)</a:t>
            </a:r>
          </a:p>
          <a:p>
            <a:pPr lvl="1"/>
            <a:r>
              <a:rPr lang="es-CO" dirty="0"/>
              <a:t>La oferta de programas no reconocidos por el MEN. (Medio)</a:t>
            </a:r>
          </a:p>
          <a:p>
            <a:pPr lvl="1"/>
            <a:r>
              <a:rPr lang="es-CO" dirty="0"/>
              <a:t>La lentitud de procesos en el MEN para aprobar nuevos programas. (Medio)</a:t>
            </a:r>
          </a:p>
          <a:p>
            <a:pPr lvl="1"/>
            <a:r>
              <a:rPr lang="es-CO" dirty="0"/>
              <a:t>Oferta de matrícula cero por IES públicas. (Medio)</a:t>
            </a:r>
          </a:p>
          <a:p>
            <a:pPr lvl="1"/>
            <a:r>
              <a:rPr lang="es-CO" dirty="0"/>
              <a:t>Poca importancia para la formación profesional del liderazgo eclesial. (Alto)</a:t>
            </a:r>
          </a:p>
          <a:p>
            <a:pPr lvl="1"/>
            <a:endParaRPr lang="es-CO" dirty="0"/>
          </a:p>
          <a:p>
            <a:pPr lvl="1"/>
            <a:endParaRPr lang="es-CO" dirty="0"/>
          </a:p>
        </p:txBody>
      </p:sp>
    </p:spTree>
    <p:extLst>
      <p:ext uri="{BB962C8B-B14F-4D97-AF65-F5344CB8AC3E}">
        <p14:creationId xmlns:p14="http://schemas.microsoft.com/office/powerpoint/2010/main" val="2217830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normAutofit/>
          </a:bodyPr>
          <a:lstStyle/>
          <a:p>
            <a:pPr algn="ctr"/>
            <a:r>
              <a:rPr lang="es-ES" sz="2400" b="1" dirty="0">
                <a:solidFill>
                  <a:schemeClr val="accent1">
                    <a:lumMod val="50000"/>
                  </a:schemeClr>
                </a:solidFill>
                <a:latin typeface="Times New Roman" panose="02020603050405020304" pitchFamily="18" charset="0"/>
                <a:cs typeface="Times New Roman" panose="02020603050405020304" pitchFamily="18" charset="0"/>
              </a:rPr>
              <a:t>OPORTUNIDADES </a:t>
            </a:r>
          </a:p>
        </p:txBody>
      </p:sp>
      <p:sp>
        <p:nvSpPr>
          <p:cNvPr id="2" name="Marcador de contenido 1">
            <a:extLst>
              <a:ext uri="{FF2B5EF4-FFF2-40B4-BE49-F238E27FC236}">
                <a16:creationId xmlns:a16="http://schemas.microsoft.com/office/drawing/2014/main" id="{4A76D9FF-5D8D-7903-BC4B-4C2D9825986A}"/>
              </a:ext>
            </a:extLst>
          </p:cNvPr>
          <p:cNvSpPr>
            <a:spLocks noGrp="1"/>
          </p:cNvSpPr>
          <p:nvPr>
            <p:ph idx="1"/>
          </p:nvPr>
        </p:nvSpPr>
        <p:spPr>
          <a:xfrm>
            <a:off x="1704108" y="2022763"/>
            <a:ext cx="9649691" cy="4154199"/>
          </a:xfrm>
        </p:spPr>
        <p:txBody>
          <a:bodyPr>
            <a:normAutofit lnSpcReduction="10000"/>
          </a:bodyPr>
          <a:lstStyle/>
          <a:p>
            <a:r>
              <a:rPr lang="es-CO" dirty="0"/>
              <a:t>Búsqueda de inversionista para el desarrollo de la Unibautista. </a:t>
            </a:r>
          </a:p>
          <a:p>
            <a:r>
              <a:rPr lang="es-CO" dirty="0"/>
              <a:t>Incentivos a estudiantes para terminar sus estudios.</a:t>
            </a:r>
          </a:p>
          <a:p>
            <a:r>
              <a:rPr lang="es-CO" dirty="0"/>
              <a:t>Revisión de la oferta educativa hacia programas con ciclos propedéuticos.</a:t>
            </a:r>
          </a:p>
          <a:p>
            <a:r>
              <a:rPr lang="es-CO" dirty="0"/>
              <a:t>Afinamiento del control de calidad para fortalecernos en la competencia.</a:t>
            </a:r>
          </a:p>
          <a:p>
            <a:r>
              <a:rPr lang="es-CO" dirty="0"/>
              <a:t>Fortalecimiento de relaciones y presencia en el MEN.</a:t>
            </a:r>
          </a:p>
          <a:p>
            <a:r>
              <a:rPr lang="es-CO" dirty="0"/>
              <a:t>Nuevos convenios con el sector eclesial y educativo para fortalecer la empleabilidad de los egresados.</a:t>
            </a:r>
          </a:p>
          <a:p>
            <a:endParaRPr lang="es-CO" dirty="0"/>
          </a:p>
          <a:p>
            <a:pPr lvl="1"/>
            <a:endParaRPr lang="es-CO" dirty="0"/>
          </a:p>
          <a:p>
            <a:pPr lvl="1"/>
            <a:endParaRPr lang="es-CO" dirty="0"/>
          </a:p>
        </p:txBody>
      </p:sp>
    </p:spTree>
    <p:extLst>
      <p:ext uri="{BB962C8B-B14F-4D97-AF65-F5344CB8AC3E}">
        <p14:creationId xmlns:p14="http://schemas.microsoft.com/office/powerpoint/2010/main" val="3528426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041864" y="500953"/>
            <a:ext cx="4843762" cy="1401183"/>
          </a:xfrm>
        </p:spPr>
        <p:txBody>
          <a:bodyPr vert="horz" lIns="91440" tIns="45720" rIns="91440" bIns="45720" rtlCol="0" anchor="t">
            <a:normAutofit/>
          </a:bodyPr>
          <a:lstStyle/>
          <a:p>
            <a:r>
              <a:rPr lang="en-US" sz="3200" dirty="0" err="1"/>
              <a:t>Rectoría</a:t>
            </a:r>
            <a:r>
              <a:rPr lang="en-US" sz="3200" dirty="0"/>
              <a:t> </a:t>
            </a:r>
          </a:p>
        </p:txBody>
      </p:sp>
      <p:cxnSp>
        <p:nvCxnSpPr>
          <p:cNvPr id="22" name="Straight Connector 21">
            <a:extLst>
              <a:ext uri="{FF2B5EF4-FFF2-40B4-BE49-F238E27FC236}">
                <a16:creationId xmlns:a16="http://schemas.microsoft.com/office/drawing/2014/main"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Marcador de contenido 3">
            <a:extLst>
              <a:ext uri="{FF2B5EF4-FFF2-40B4-BE49-F238E27FC236}">
                <a16:creationId xmlns:a16="http://schemas.microsoft.com/office/drawing/2014/main" id="{A7D9F249-67AA-CC82-5C6F-33737C144DF4}"/>
              </a:ext>
            </a:extLst>
          </p:cNvPr>
          <p:cNvSpPr>
            <a:spLocks noGrp="1"/>
          </p:cNvSpPr>
          <p:nvPr>
            <p:ph sz="half" idx="2"/>
          </p:nvPr>
        </p:nvSpPr>
        <p:spPr>
          <a:xfrm>
            <a:off x="1556955" y="1343670"/>
            <a:ext cx="4843762" cy="4810441"/>
          </a:xfrm>
        </p:spPr>
        <p:txBody>
          <a:bodyPr vert="horz" lIns="91440" tIns="45720" rIns="91440" bIns="45720" rtlCol="0">
            <a:normAutofit/>
          </a:bodyPr>
          <a:lstStyle/>
          <a:p>
            <a:r>
              <a:rPr lang="en-US" sz="2000" dirty="0"/>
              <a:t>Se ha </a:t>
            </a:r>
            <a:r>
              <a:rPr lang="en-US" sz="2000" dirty="0" err="1"/>
              <a:t>dirigido</a:t>
            </a:r>
            <a:r>
              <a:rPr lang="en-US" sz="2000" dirty="0"/>
              <a:t> </a:t>
            </a:r>
            <a:r>
              <a:rPr lang="en-US" sz="2000" dirty="0" err="1"/>
              <a:t>el</a:t>
            </a:r>
            <a:r>
              <a:rPr lang="en-US" sz="2000" dirty="0"/>
              <a:t> </a:t>
            </a:r>
            <a:r>
              <a:rPr lang="en-US" sz="2000" dirty="0" err="1"/>
              <a:t>Consejo</a:t>
            </a:r>
            <a:r>
              <a:rPr lang="en-US" sz="2000" dirty="0"/>
              <a:t> de </a:t>
            </a:r>
            <a:r>
              <a:rPr lang="en-US" sz="2000" dirty="0" err="1"/>
              <a:t>Administración</a:t>
            </a:r>
            <a:r>
              <a:rPr lang="en-US" sz="2000" dirty="0"/>
              <a:t> para </a:t>
            </a:r>
            <a:r>
              <a:rPr lang="en-US" sz="2000" dirty="0" err="1"/>
              <a:t>monitorear</a:t>
            </a:r>
            <a:r>
              <a:rPr lang="en-US" sz="2000" dirty="0"/>
              <a:t> </a:t>
            </a:r>
            <a:r>
              <a:rPr lang="en-US" sz="2000" dirty="0" err="1"/>
              <a:t>el</a:t>
            </a:r>
            <a:r>
              <a:rPr lang="en-US" sz="2000" dirty="0"/>
              <a:t> plan de </a:t>
            </a:r>
            <a:r>
              <a:rPr lang="en-US" sz="2000" dirty="0" err="1"/>
              <a:t>desarrollo</a:t>
            </a:r>
            <a:r>
              <a:rPr lang="en-US" sz="2000" dirty="0"/>
              <a:t> </a:t>
            </a:r>
            <a:r>
              <a:rPr lang="en-US" sz="2000" dirty="0" err="1"/>
              <a:t>institucional</a:t>
            </a:r>
            <a:r>
              <a:rPr lang="en-US" sz="2000" dirty="0"/>
              <a:t> con </a:t>
            </a:r>
            <a:r>
              <a:rPr lang="en-US" sz="2000" dirty="0" err="1"/>
              <a:t>el</a:t>
            </a:r>
            <a:r>
              <a:rPr lang="en-US" sz="2000" dirty="0"/>
              <a:t> </a:t>
            </a:r>
            <a:r>
              <a:rPr lang="en-US" sz="2000" dirty="0" err="1"/>
              <a:t>propósito</a:t>
            </a:r>
            <a:r>
              <a:rPr lang="en-US" sz="2000" dirty="0"/>
              <a:t> de </a:t>
            </a:r>
            <a:r>
              <a:rPr lang="en-US" sz="2000" dirty="0" err="1"/>
              <a:t>su</a:t>
            </a:r>
            <a:r>
              <a:rPr lang="en-US" sz="2000" dirty="0"/>
              <a:t> </a:t>
            </a:r>
            <a:r>
              <a:rPr lang="en-US" sz="2000" dirty="0" err="1"/>
              <a:t>implementación</a:t>
            </a:r>
            <a:r>
              <a:rPr lang="en-US" sz="2000" dirty="0"/>
              <a:t> y </a:t>
            </a:r>
            <a:r>
              <a:rPr lang="en-US" sz="2000" dirty="0" err="1"/>
              <a:t>presentación</a:t>
            </a:r>
            <a:r>
              <a:rPr lang="en-US" sz="2000" dirty="0"/>
              <a:t> ante </a:t>
            </a:r>
            <a:r>
              <a:rPr lang="en-US" sz="2000" dirty="0" err="1"/>
              <a:t>el</a:t>
            </a:r>
            <a:r>
              <a:rPr lang="en-US" sz="2000" dirty="0"/>
              <a:t> MEN </a:t>
            </a:r>
            <a:r>
              <a:rPr lang="en-US" sz="2000" dirty="0" err="1"/>
              <a:t>cumpliendo</a:t>
            </a:r>
            <a:r>
              <a:rPr lang="en-US" sz="2000" dirty="0"/>
              <a:t> uno de </a:t>
            </a:r>
            <a:r>
              <a:rPr lang="en-US" sz="2000" dirty="0" err="1"/>
              <a:t>los</a:t>
            </a:r>
            <a:r>
              <a:rPr lang="en-US" sz="2000" dirty="0"/>
              <a:t> </a:t>
            </a:r>
            <a:r>
              <a:rPr lang="en-US" sz="2000" dirty="0" err="1"/>
              <a:t>requisitos</a:t>
            </a:r>
            <a:r>
              <a:rPr lang="en-US" sz="2000" dirty="0"/>
              <a:t> de las </a:t>
            </a:r>
            <a:r>
              <a:rPr lang="en-US" sz="2000" dirty="0" err="1"/>
              <a:t>Condiciones</a:t>
            </a:r>
            <a:r>
              <a:rPr lang="en-US" sz="2000" dirty="0"/>
              <a:t> </a:t>
            </a:r>
            <a:r>
              <a:rPr lang="en-US" sz="2000" dirty="0" err="1"/>
              <a:t>Institucionales</a:t>
            </a:r>
            <a:r>
              <a:rPr lang="en-US" sz="2000" dirty="0"/>
              <a:t>.</a:t>
            </a:r>
          </a:p>
          <a:p>
            <a:r>
              <a:rPr lang="en-US" sz="2000" dirty="0"/>
              <a:t>Como Unibautista </a:t>
            </a:r>
            <a:r>
              <a:rPr lang="en-US" sz="2000" dirty="0" err="1"/>
              <a:t>continuamos</a:t>
            </a:r>
            <a:r>
              <a:rPr lang="en-US" sz="2000" dirty="0"/>
              <a:t> </a:t>
            </a:r>
            <a:r>
              <a:rPr lang="en-US" sz="2000" dirty="0" err="1"/>
              <a:t>fortaleciendo</a:t>
            </a:r>
            <a:r>
              <a:rPr lang="en-US" sz="2000" dirty="0"/>
              <a:t> las </a:t>
            </a:r>
            <a:r>
              <a:rPr lang="en-US" sz="2000" dirty="0" err="1"/>
              <a:t>relaciones</a:t>
            </a:r>
            <a:r>
              <a:rPr lang="en-US" sz="2000" dirty="0"/>
              <a:t> con DBC, </a:t>
            </a:r>
            <a:r>
              <a:rPr lang="en-US" sz="2000" dirty="0" err="1"/>
              <a:t>Cedecol</a:t>
            </a:r>
            <a:r>
              <a:rPr lang="en-US" sz="2000" dirty="0"/>
              <a:t>, </a:t>
            </a:r>
            <a:r>
              <a:rPr lang="en-US" sz="2000" dirty="0" err="1"/>
              <a:t>Comités</a:t>
            </a:r>
            <a:r>
              <a:rPr lang="en-US" sz="2000" dirty="0"/>
              <a:t> de </a:t>
            </a:r>
            <a:r>
              <a:rPr lang="en-US" sz="2000" dirty="0" err="1"/>
              <a:t>libertad</a:t>
            </a:r>
            <a:r>
              <a:rPr lang="en-US" sz="2000" dirty="0"/>
              <a:t> religiosa de Cali y </a:t>
            </a:r>
            <a:r>
              <a:rPr lang="en-US" sz="2000" dirty="0" err="1"/>
              <a:t>el</a:t>
            </a:r>
            <a:r>
              <a:rPr lang="en-US" sz="2000" dirty="0"/>
              <a:t> Valle, </a:t>
            </a:r>
            <a:r>
              <a:rPr lang="en-US" sz="2000" dirty="0" err="1"/>
              <a:t>Comité</a:t>
            </a:r>
            <a:r>
              <a:rPr lang="en-US" sz="2000" dirty="0"/>
              <a:t> </a:t>
            </a:r>
            <a:r>
              <a:rPr lang="en-US" sz="2000" dirty="0" err="1"/>
              <a:t>Departamental</a:t>
            </a:r>
            <a:r>
              <a:rPr lang="en-US" sz="2000" dirty="0"/>
              <a:t> de </a:t>
            </a:r>
            <a:r>
              <a:rPr lang="en-US" sz="2000" dirty="0" err="1"/>
              <a:t>Reconciliación</a:t>
            </a:r>
            <a:r>
              <a:rPr lang="en-US" sz="2000" dirty="0"/>
              <a:t> y </a:t>
            </a:r>
            <a:r>
              <a:rPr lang="en-US" sz="2000" dirty="0" err="1"/>
              <a:t>paz</a:t>
            </a:r>
            <a:r>
              <a:rPr lang="en-US" sz="2000" dirty="0"/>
              <a:t> territorial del Valle. </a:t>
            </a:r>
          </a:p>
          <a:p>
            <a:r>
              <a:rPr lang="en-US" sz="2000" dirty="0" err="1"/>
              <a:t>Continuamos</a:t>
            </a:r>
            <a:r>
              <a:rPr lang="en-US" sz="2000" dirty="0"/>
              <a:t> </a:t>
            </a:r>
            <a:r>
              <a:rPr lang="en-US" sz="2000" dirty="0" err="1"/>
              <a:t>haciendo</a:t>
            </a:r>
            <a:r>
              <a:rPr lang="en-US" sz="2000" dirty="0"/>
              <a:t> </a:t>
            </a:r>
            <a:r>
              <a:rPr lang="en-US" sz="2000" dirty="0" err="1"/>
              <a:t>seguimiento</a:t>
            </a:r>
            <a:r>
              <a:rPr lang="en-US" sz="2000" dirty="0"/>
              <a:t> y </a:t>
            </a:r>
            <a:r>
              <a:rPr lang="en-US" sz="2000" dirty="0" err="1"/>
              <a:t>tomando</a:t>
            </a:r>
            <a:r>
              <a:rPr lang="en-US" sz="2000" dirty="0"/>
              <a:t> </a:t>
            </a:r>
            <a:r>
              <a:rPr lang="en-US" sz="2000" dirty="0" err="1"/>
              <a:t>medidas</a:t>
            </a:r>
            <a:r>
              <a:rPr lang="en-US" sz="2000" dirty="0"/>
              <a:t> a la </a:t>
            </a:r>
            <a:r>
              <a:rPr lang="en-US" sz="2000" dirty="0" err="1"/>
              <a:t>situación</a:t>
            </a:r>
            <a:r>
              <a:rPr lang="en-US" sz="2000" dirty="0"/>
              <a:t> </a:t>
            </a:r>
            <a:r>
              <a:rPr lang="en-US" sz="2000" dirty="0" err="1"/>
              <a:t>económica</a:t>
            </a:r>
            <a:r>
              <a:rPr lang="en-US" sz="2000" dirty="0"/>
              <a:t> de la </a:t>
            </a:r>
            <a:r>
              <a:rPr lang="en-US" sz="2000" dirty="0" err="1"/>
              <a:t>institución</a:t>
            </a:r>
            <a:r>
              <a:rPr lang="en-US" sz="2000" dirty="0"/>
              <a:t>, a la </a:t>
            </a:r>
            <a:r>
              <a:rPr lang="en-US" sz="2000" dirty="0" err="1"/>
              <a:t>disminución</a:t>
            </a:r>
            <a:r>
              <a:rPr lang="en-US" sz="2000" dirty="0"/>
              <a:t> de la </a:t>
            </a:r>
            <a:r>
              <a:rPr lang="en-US" sz="2000" dirty="0" err="1"/>
              <a:t>matrícula</a:t>
            </a:r>
            <a:r>
              <a:rPr lang="en-US" sz="2000" dirty="0"/>
              <a:t> </a:t>
            </a:r>
            <a:r>
              <a:rPr lang="en-US" sz="2000" dirty="0" err="1"/>
              <a:t>especialmente</a:t>
            </a:r>
            <a:r>
              <a:rPr lang="en-US" sz="2000" dirty="0"/>
              <a:t> </a:t>
            </a:r>
            <a:r>
              <a:rPr lang="en-US" sz="2000" dirty="0" err="1"/>
              <a:t>en</a:t>
            </a:r>
            <a:r>
              <a:rPr lang="en-US" sz="2000" dirty="0"/>
              <a:t> la </a:t>
            </a:r>
            <a:r>
              <a:rPr lang="en-US" sz="2000" dirty="0" err="1"/>
              <a:t>modalidad</a:t>
            </a:r>
            <a:r>
              <a:rPr lang="en-US" sz="2000" dirty="0"/>
              <a:t> </a:t>
            </a:r>
            <a:r>
              <a:rPr lang="en-US" sz="2000" dirty="0" err="1"/>
              <a:t>presencial</a:t>
            </a:r>
            <a:r>
              <a:rPr lang="en-US" sz="2000" dirty="0"/>
              <a:t>. </a:t>
            </a:r>
          </a:p>
          <a:p>
            <a:endParaRPr lang="en-US" sz="1700" dirty="0"/>
          </a:p>
        </p:txBody>
      </p:sp>
      <p:pic>
        <p:nvPicPr>
          <p:cNvPr id="6" name="Marcador de contenido 5">
            <a:extLst>
              <a:ext uri="{FF2B5EF4-FFF2-40B4-BE49-F238E27FC236}">
                <a16:creationId xmlns:a16="http://schemas.microsoft.com/office/drawing/2014/main" id="{978F7740-94C8-541F-B228-459F6138C25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 b="25001"/>
          <a:stretch/>
        </p:blipFill>
        <p:spPr>
          <a:xfrm>
            <a:off x="6914803" y="1023779"/>
            <a:ext cx="4420580" cy="4420580"/>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850786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ítulo 1"/>
          <p:cNvSpPr>
            <a:spLocks noGrp="1"/>
          </p:cNvSpPr>
          <p:nvPr>
            <p:ph type="title"/>
          </p:nvPr>
        </p:nvSpPr>
        <p:spPr>
          <a:xfrm>
            <a:off x="1737064" y="417826"/>
            <a:ext cx="4843762" cy="1401183"/>
          </a:xfrm>
        </p:spPr>
        <p:txBody>
          <a:bodyPr vert="horz" lIns="91440" tIns="45720" rIns="91440" bIns="45720" rtlCol="0" anchor="t">
            <a:normAutofit/>
          </a:bodyPr>
          <a:lstStyle/>
          <a:p>
            <a:r>
              <a:rPr lang="en-US" sz="3200" dirty="0" err="1"/>
              <a:t>Rectoría</a:t>
            </a:r>
            <a:r>
              <a:rPr lang="en-US" sz="3200" dirty="0"/>
              <a:t> </a:t>
            </a:r>
          </a:p>
        </p:txBody>
      </p:sp>
      <p:cxnSp>
        <p:nvCxnSpPr>
          <p:cNvPr id="11" name="Straight Connector 10">
            <a:extLst>
              <a:ext uri="{FF2B5EF4-FFF2-40B4-BE49-F238E27FC236}">
                <a16:creationId xmlns:a16="http://schemas.microsoft.com/office/drawing/2014/main"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Marcador de contenido 2"/>
          <p:cNvSpPr>
            <a:spLocks noGrp="1"/>
          </p:cNvSpPr>
          <p:nvPr>
            <p:ph sz="half" idx="1"/>
          </p:nvPr>
        </p:nvSpPr>
        <p:spPr>
          <a:xfrm>
            <a:off x="1640082" y="1627447"/>
            <a:ext cx="4843762" cy="4810442"/>
          </a:xfrm>
        </p:spPr>
        <p:txBody>
          <a:bodyPr vert="horz" lIns="91440" tIns="45720" rIns="91440" bIns="45720" rtlCol="0">
            <a:normAutofit/>
          </a:bodyPr>
          <a:lstStyle/>
          <a:p>
            <a:r>
              <a:rPr lang="en-US" sz="1600" dirty="0" err="1"/>
              <a:t>En</a:t>
            </a:r>
            <a:r>
              <a:rPr lang="en-US" sz="1600" dirty="0"/>
              <a:t> </a:t>
            </a:r>
            <a:r>
              <a:rPr lang="en-US" sz="1600" dirty="0" err="1"/>
              <a:t>el</a:t>
            </a:r>
            <a:r>
              <a:rPr lang="en-US" sz="1600" dirty="0"/>
              <a:t> </a:t>
            </a:r>
            <a:r>
              <a:rPr lang="en-US" sz="1600" dirty="0" err="1"/>
              <a:t>ámbito</a:t>
            </a:r>
            <a:r>
              <a:rPr lang="en-US" sz="1600" dirty="0"/>
              <a:t> </a:t>
            </a:r>
            <a:r>
              <a:rPr lang="en-US" sz="1600" dirty="0" err="1"/>
              <a:t>externo</a:t>
            </a:r>
            <a:r>
              <a:rPr lang="en-US" sz="1600" dirty="0"/>
              <a:t> e </a:t>
            </a:r>
            <a:r>
              <a:rPr lang="en-US" sz="1600" dirty="0" err="1"/>
              <a:t>internacional</a:t>
            </a:r>
            <a:r>
              <a:rPr lang="en-US" sz="1600" dirty="0"/>
              <a:t> se </a:t>
            </a:r>
            <a:r>
              <a:rPr lang="en-US" sz="1600" dirty="0" err="1"/>
              <a:t>realizaron</a:t>
            </a:r>
            <a:r>
              <a:rPr lang="en-US" sz="1600" dirty="0"/>
              <a:t> </a:t>
            </a:r>
            <a:r>
              <a:rPr lang="en-US" sz="1600" dirty="0" err="1"/>
              <a:t>visitas</a:t>
            </a:r>
            <a:r>
              <a:rPr lang="en-US" sz="1600" dirty="0"/>
              <a:t> a dos </a:t>
            </a:r>
            <a:r>
              <a:rPr lang="en-US" sz="1600" dirty="0" err="1"/>
              <a:t>iglesias</a:t>
            </a:r>
            <a:r>
              <a:rPr lang="en-US" sz="1600" dirty="0"/>
              <a:t>, la Fundación Hurtado y la </a:t>
            </a:r>
            <a:r>
              <a:rPr lang="en-US" sz="1600" dirty="0" err="1"/>
              <a:t>convención</a:t>
            </a:r>
            <a:r>
              <a:rPr lang="en-US" sz="1600" dirty="0"/>
              <a:t> Texas Baptists con </a:t>
            </a:r>
            <a:r>
              <a:rPr lang="en-US" sz="1600" dirty="0" err="1"/>
              <a:t>el</a:t>
            </a:r>
            <a:r>
              <a:rPr lang="en-US" sz="1600" dirty="0"/>
              <a:t> </a:t>
            </a:r>
            <a:r>
              <a:rPr lang="en-US" sz="1600" dirty="0" err="1"/>
              <a:t>propósito</a:t>
            </a:r>
            <a:r>
              <a:rPr lang="en-US" sz="1600" dirty="0"/>
              <a:t> de </a:t>
            </a:r>
            <a:r>
              <a:rPr lang="en-US" sz="1600" dirty="0" err="1"/>
              <a:t>establecer</a:t>
            </a:r>
            <a:r>
              <a:rPr lang="en-US" sz="1600" dirty="0"/>
              <a:t> </a:t>
            </a:r>
            <a:r>
              <a:rPr lang="en-US" sz="1600" dirty="0" err="1"/>
              <a:t>relaciones</a:t>
            </a:r>
            <a:r>
              <a:rPr lang="en-US" sz="1600" dirty="0"/>
              <a:t> y </a:t>
            </a:r>
            <a:r>
              <a:rPr lang="en-US" sz="1600" dirty="0" err="1"/>
              <a:t>fortalecer</a:t>
            </a:r>
            <a:r>
              <a:rPr lang="en-US" sz="1600" dirty="0"/>
              <a:t> </a:t>
            </a:r>
            <a:r>
              <a:rPr lang="en-US" sz="1600" dirty="0" err="1"/>
              <a:t>los</a:t>
            </a:r>
            <a:r>
              <a:rPr lang="en-US" sz="1600" dirty="0"/>
              <a:t> </a:t>
            </a:r>
            <a:r>
              <a:rPr lang="en-US" sz="1600" dirty="0" err="1"/>
              <a:t>lazos</a:t>
            </a:r>
            <a:r>
              <a:rPr lang="en-US" sz="1600" dirty="0"/>
              <a:t> de </a:t>
            </a:r>
            <a:r>
              <a:rPr lang="en-US" sz="1600" dirty="0" err="1"/>
              <a:t>apoyo</a:t>
            </a:r>
            <a:r>
              <a:rPr lang="en-US" sz="1600" dirty="0"/>
              <a:t> que </a:t>
            </a:r>
            <a:r>
              <a:rPr lang="en-US" sz="1600" dirty="0" err="1"/>
              <a:t>hemos</a:t>
            </a:r>
            <a:r>
              <a:rPr lang="en-US" sz="1600" dirty="0"/>
              <a:t> </a:t>
            </a:r>
            <a:r>
              <a:rPr lang="en-US" sz="1600" dirty="0" err="1"/>
              <a:t>tenido</a:t>
            </a:r>
            <a:r>
              <a:rPr lang="en-US" sz="1600" dirty="0"/>
              <a:t> </a:t>
            </a:r>
            <a:r>
              <a:rPr lang="en-US" sz="1600" dirty="0" err="1"/>
              <a:t>en</a:t>
            </a:r>
            <a:r>
              <a:rPr lang="en-US" sz="1600" dirty="0"/>
              <a:t> </a:t>
            </a:r>
            <a:r>
              <a:rPr lang="en-US" sz="1600" dirty="0" err="1"/>
              <a:t>el</a:t>
            </a:r>
            <a:r>
              <a:rPr lang="en-US" sz="1600" dirty="0"/>
              <a:t> </a:t>
            </a:r>
            <a:r>
              <a:rPr lang="en-US" sz="1600" dirty="0" err="1"/>
              <a:t>pasado</a:t>
            </a:r>
            <a:r>
              <a:rPr lang="en-US" sz="1600" dirty="0"/>
              <a:t>.</a:t>
            </a:r>
          </a:p>
          <a:p>
            <a:r>
              <a:rPr lang="en-US" sz="1600" dirty="0" err="1"/>
              <a:t>Igualmente</a:t>
            </a:r>
            <a:r>
              <a:rPr lang="en-US" sz="1600" dirty="0"/>
              <a:t>, </a:t>
            </a:r>
            <a:r>
              <a:rPr lang="en-US" sz="1600" dirty="0" err="1"/>
              <a:t>recibimos</a:t>
            </a:r>
            <a:r>
              <a:rPr lang="en-US" sz="1600" dirty="0"/>
              <a:t> </a:t>
            </a:r>
            <a:r>
              <a:rPr lang="en-US" sz="1600" dirty="0" err="1"/>
              <a:t>visita</a:t>
            </a:r>
            <a:r>
              <a:rPr lang="en-US" sz="1600" dirty="0"/>
              <a:t> de </a:t>
            </a:r>
            <a:r>
              <a:rPr lang="en-US" sz="1600" dirty="0" err="1"/>
              <a:t>una</a:t>
            </a:r>
            <a:r>
              <a:rPr lang="en-US" sz="1600" dirty="0"/>
              <a:t> </a:t>
            </a:r>
            <a:r>
              <a:rPr lang="en-US" sz="1600" dirty="0" err="1"/>
              <a:t>asociación</a:t>
            </a:r>
            <a:r>
              <a:rPr lang="en-US" sz="1600" dirty="0"/>
              <a:t> de </a:t>
            </a:r>
            <a:r>
              <a:rPr lang="en-US" sz="1600" dirty="0" err="1"/>
              <a:t>iglesias</a:t>
            </a:r>
            <a:r>
              <a:rPr lang="en-US" sz="1600" dirty="0"/>
              <a:t> </a:t>
            </a:r>
            <a:r>
              <a:rPr lang="en-US" sz="1600" dirty="0" err="1"/>
              <a:t>bautistas</a:t>
            </a:r>
            <a:r>
              <a:rPr lang="en-US" sz="1600" dirty="0"/>
              <a:t> de Atlanta, Dallas Theological Seminary, Fundación Hurtado y </a:t>
            </a:r>
            <a:r>
              <a:rPr lang="en-US" sz="1600" dirty="0" err="1"/>
              <a:t>Kerk</a:t>
            </a:r>
            <a:r>
              <a:rPr lang="en-US" sz="1600" dirty="0"/>
              <a:t> in Actie, para </a:t>
            </a:r>
            <a:r>
              <a:rPr lang="en-US" sz="1600" dirty="0" err="1"/>
              <a:t>darle</a:t>
            </a:r>
            <a:r>
              <a:rPr lang="en-US" sz="1600" dirty="0"/>
              <a:t> </a:t>
            </a:r>
            <a:r>
              <a:rPr lang="en-US" sz="1600" dirty="0" err="1"/>
              <a:t>seguimiento</a:t>
            </a:r>
            <a:r>
              <a:rPr lang="en-US" sz="1600" dirty="0"/>
              <a:t> a </a:t>
            </a:r>
            <a:r>
              <a:rPr lang="en-US" sz="1600" dirty="0" err="1"/>
              <a:t>estas</a:t>
            </a:r>
            <a:r>
              <a:rPr lang="en-US" sz="1600" dirty="0"/>
              <a:t> </a:t>
            </a:r>
            <a:r>
              <a:rPr lang="en-US" sz="1600" dirty="0" err="1"/>
              <a:t>relaciones</a:t>
            </a:r>
            <a:r>
              <a:rPr lang="en-US" sz="1600" dirty="0"/>
              <a:t>.</a:t>
            </a:r>
          </a:p>
          <a:p>
            <a:r>
              <a:rPr lang="en-US" sz="1600" dirty="0"/>
              <a:t>Se </a:t>
            </a:r>
            <a:r>
              <a:rPr lang="en-US" sz="1600" dirty="0" err="1"/>
              <a:t>sostienen</a:t>
            </a:r>
            <a:r>
              <a:rPr lang="en-US" sz="1600" dirty="0"/>
              <a:t> y se </a:t>
            </a:r>
            <a:r>
              <a:rPr lang="en-US" sz="1600" dirty="0" err="1"/>
              <a:t>renovaron</a:t>
            </a:r>
            <a:r>
              <a:rPr lang="en-US" sz="1600" dirty="0"/>
              <a:t> </a:t>
            </a:r>
            <a:r>
              <a:rPr lang="en-US" sz="1600" dirty="0" err="1"/>
              <a:t>relaciones</a:t>
            </a:r>
            <a:r>
              <a:rPr lang="en-US" sz="1600" dirty="0"/>
              <a:t> con Champion Forest Baptist Church de Houston, TX, </a:t>
            </a:r>
            <a:r>
              <a:rPr lang="en-US" sz="1600" dirty="0" err="1"/>
              <a:t>Iglesia</a:t>
            </a:r>
            <a:r>
              <a:rPr lang="en-US" sz="1600" dirty="0"/>
              <a:t> </a:t>
            </a:r>
            <a:r>
              <a:rPr lang="en-US" sz="1600" dirty="0" err="1"/>
              <a:t>Pozo</a:t>
            </a:r>
            <a:r>
              <a:rPr lang="en-US" sz="1600" dirty="0"/>
              <a:t> de Jacob de New Orleans, LA, y con la Central Bearden Baptist Church de Knoxville, TN.</a:t>
            </a:r>
          </a:p>
          <a:p>
            <a:r>
              <a:rPr lang="en-US" sz="1600" dirty="0"/>
              <a:t>Hay </a:t>
            </a:r>
            <a:r>
              <a:rPr lang="en-US" sz="1600" dirty="0" err="1"/>
              <a:t>otras</a:t>
            </a:r>
            <a:r>
              <a:rPr lang="en-US" sz="1600" dirty="0"/>
              <a:t> </a:t>
            </a:r>
            <a:r>
              <a:rPr lang="en-US" sz="1600" dirty="0" err="1"/>
              <a:t>relaciones</a:t>
            </a:r>
            <a:r>
              <a:rPr lang="en-US" sz="1600" dirty="0"/>
              <a:t> con </a:t>
            </a:r>
            <a:r>
              <a:rPr lang="en-US" sz="1600" dirty="0" err="1"/>
              <a:t>iglesias</a:t>
            </a:r>
            <a:r>
              <a:rPr lang="en-US" sz="1600" dirty="0"/>
              <a:t> </a:t>
            </a:r>
            <a:r>
              <a:rPr lang="en-US" sz="1600" dirty="0" err="1"/>
              <a:t>en</a:t>
            </a:r>
            <a:r>
              <a:rPr lang="en-US" sz="1600" dirty="0"/>
              <a:t> Texas y </a:t>
            </a:r>
            <a:r>
              <a:rPr lang="en-US" sz="1600" dirty="0" err="1"/>
              <a:t>en</a:t>
            </a:r>
            <a:r>
              <a:rPr lang="en-US" sz="1600" dirty="0"/>
              <a:t> Florida que </a:t>
            </a:r>
            <a:r>
              <a:rPr lang="en-US" sz="1600" dirty="0" err="1"/>
              <a:t>apenas</a:t>
            </a:r>
            <a:r>
              <a:rPr lang="en-US" sz="1600" dirty="0"/>
              <a:t> </a:t>
            </a:r>
            <a:r>
              <a:rPr lang="en-US" sz="1600" dirty="0" err="1"/>
              <a:t>están</a:t>
            </a:r>
            <a:r>
              <a:rPr lang="en-US" sz="1600" dirty="0"/>
              <a:t> </a:t>
            </a:r>
            <a:r>
              <a:rPr lang="en-US" sz="1600" dirty="0" err="1"/>
              <a:t>comenzando</a:t>
            </a:r>
            <a:r>
              <a:rPr lang="en-US" sz="1600" dirty="0"/>
              <a:t> y </a:t>
            </a:r>
            <a:r>
              <a:rPr lang="en-US" sz="1600" dirty="0" err="1"/>
              <a:t>esperamos</a:t>
            </a:r>
            <a:r>
              <a:rPr lang="en-US" sz="1600" dirty="0"/>
              <a:t> </a:t>
            </a:r>
            <a:r>
              <a:rPr lang="en-US" sz="1600" dirty="0" err="1"/>
              <a:t>fortalecer</a:t>
            </a:r>
            <a:r>
              <a:rPr lang="en-US" sz="1600" dirty="0"/>
              <a:t> </a:t>
            </a:r>
            <a:r>
              <a:rPr lang="en-US" sz="1600" dirty="0" err="1"/>
              <a:t>en</a:t>
            </a:r>
            <a:r>
              <a:rPr lang="en-US" sz="1600" dirty="0"/>
              <a:t> </a:t>
            </a:r>
            <a:r>
              <a:rPr lang="en-US" sz="1600" dirty="0" err="1"/>
              <a:t>el</a:t>
            </a:r>
            <a:r>
              <a:rPr lang="en-US" sz="1600" dirty="0"/>
              <a:t> </a:t>
            </a:r>
            <a:r>
              <a:rPr lang="en-US" sz="1600" dirty="0" err="1"/>
              <a:t>cercano</a:t>
            </a:r>
            <a:r>
              <a:rPr lang="en-US" sz="1600" dirty="0"/>
              <a:t> </a:t>
            </a:r>
            <a:r>
              <a:rPr lang="en-US" sz="1600" dirty="0" err="1"/>
              <a:t>futuro</a:t>
            </a:r>
            <a:r>
              <a:rPr lang="en-US" sz="1600" dirty="0"/>
              <a:t>.</a:t>
            </a:r>
          </a:p>
          <a:p>
            <a:endParaRPr lang="en-US" sz="1600" dirty="0"/>
          </a:p>
          <a:p>
            <a:endParaRPr lang="en-US" sz="1400" dirty="0"/>
          </a:p>
          <a:p>
            <a:endParaRPr lang="en-US" sz="1400" dirty="0"/>
          </a:p>
        </p:txBody>
      </p:sp>
      <p:pic>
        <p:nvPicPr>
          <p:cNvPr id="4" name="Marcador de contenido 3">
            <a:extLst>
              <a:ext uri="{FF2B5EF4-FFF2-40B4-BE49-F238E27FC236}">
                <a16:creationId xmlns:a16="http://schemas.microsoft.com/office/drawing/2014/main" id="{6A33B043-4343-9E18-BACF-F66AA19AE42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867" r="35883" b="-1"/>
          <a:stretch/>
        </p:blipFill>
        <p:spPr>
          <a:xfrm>
            <a:off x="7320171" y="1819009"/>
            <a:ext cx="4015212" cy="401521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3119125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Teología Presencial 2023</a:t>
            </a:r>
          </a:p>
        </p:txBody>
      </p:sp>
      <p:pic>
        <p:nvPicPr>
          <p:cNvPr id="18" name="Imagen 17">
            <a:extLst>
              <a:ext uri="{FF2B5EF4-FFF2-40B4-BE49-F238E27FC236}">
                <a16:creationId xmlns:a16="http://schemas.microsoft.com/office/drawing/2014/main" id="{83E8B789-4471-D1D3-832E-C2C6E0F5F570}"/>
              </a:ext>
            </a:extLst>
          </p:cNvPr>
          <p:cNvPicPr>
            <a:picLocks noChangeAspect="1"/>
          </p:cNvPicPr>
          <p:nvPr/>
        </p:nvPicPr>
        <p:blipFill>
          <a:blip r:embed="rId2"/>
          <a:stretch>
            <a:fillRect/>
          </a:stretch>
        </p:blipFill>
        <p:spPr>
          <a:xfrm>
            <a:off x="4752109" y="643466"/>
            <a:ext cx="6232036" cy="6160987"/>
          </a:xfrm>
          <a:prstGeom prst="rect">
            <a:avLst/>
          </a:prstGeom>
        </p:spPr>
      </p:pic>
    </p:spTree>
    <p:extLst>
      <p:ext uri="{BB962C8B-B14F-4D97-AF65-F5344CB8AC3E}">
        <p14:creationId xmlns:p14="http://schemas.microsoft.com/office/powerpoint/2010/main" val="2065409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E38535E-62EB-3726-38CC-949161D187ED}"/>
              </a:ext>
            </a:extLst>
          </p:cNvPr>
          <p:cNvPicPr>
            <a:picLocks noChangeAspect="1"/>
          </p:cNvPicPr>
          <p:nvPr/>
        </p:nvPicPr>
        <p:blipFill>
          <a:blip r:embed="rId2"/>
          <a:stretch>
            <a:fillRect/>
          </a:stretch>
        </p:blipFill>
        <p:spPr>
          <a:xfrm>
            <a:off x="3504999" y="643466"/>
            <a:ext cx="5182002" cy="5571067"/>
          </a:xfrm>
          <a:prstGeom prst="rect">
            <a:avLst/>
          </a:prstGeom>
        </p:spPr>
      </p:pic>
    </p:spTree>
    <p:extLst>
      <p:ext uri="{BB962C8B-B14F-4D97-AF65-F5344CB8AC3E}">
        <p14:creationId xmlns:p14="http://schemas.microsoft.com/office/powerpoint/2010/main" val="146177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2DC3EA-7ED5-D9A2-82F0-57A061676E9C}"/>
              </a:ext>
            </a:extLst>
          </p:cNvPr>
          <p:cNvPicPr>
            <a:picLocks noChangeAspect="1"/>
          </p:cNvPicPr>
          <p:nvPr/>
        </p:nvPicPr>
        <p:blipFill>
          <a:blip r:embed="rId2"/>
          <a:stretch>
            <a:fillRect/>
          </a:stretch>
        </p:blipFill>
        <p:spPr>
          <a:xfrm>
            <a:off x="3468784" y="643466"/>
            <a:ext cx="5675216" cy="6017209"/>
          </a:xfrm>
          <a:prstGeom prst="rect">
            <a:avLst/>
          </a:prstGeom>
        </p:spPr>
      </p:pic>
    </p:spTree>
    <p:extLst>
      <p:ext uri="{BB962C8B-B14F-4D97-AF65-F5344CB8AC3E}">
        <p14:creationId xmlns:p14="http://schemas.microsoft.com/office/powerpoint/2010/main" val="1067005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DED8437-FC0E-C97E-A2FF-7FD346816D85}"/>
              </a:ext>
            </a:extLst>
          </p:cNvPr>
          <p:cNvPicPr>
            <a:picLocks noChangeAspect="1"/>
          </p:cNvPicPr>
          <p:nvPr/>
        </p:nvPicPr>
        <p:blipFill>
          <a:blip r:embed="rId2"/>
          <a:stretch>
            <a:fillRect/>
          </a:stretch>
        </p:blipFill>
        <p:spPr>
          <a:xfrm>
            <a:off x="3796146" y="1080655"/>
            <a:ext cx="5442447" cy="5638646"/>
          </a:xfrm>
          <a:prstGeom prst="rect">
            <a:avLst/>
          </a:prstGeom>
        </p:spPr>
      </p:pic>
      <p:sp>
        <p:nvSpPr>
          <p:cNvPr id="4" name="CuadroTexto 3">
            <a:extLst>
              <a:ext uri="{FF2B5EF4-FFF2-40B4-BE49-F238E27FC236}">
                <a16:creationId xmlns:a16="http://schemas.microsoft.com/office/drawing/2014/main" id="{FD7AC79C-4B19-071D-07B6-8B3205870EE0}"/>
              </a:ext>
            </a:extLst>
          </p:cNvPr>
          <p:cNvSpPr txBox="1"/>
          <p:nvPr/>
        </p:nvSpPr>
        <p:spPr>
          <a:xfrm>
            <a:off x="3131127" y="318655"/>
            <a:ext cx="5874328" cy="523220"/>
          </a:xfrm>
          <a:prstGeom prst="rect">
            <a:avLst/>
          </a:prstGeom>
          <a:noFill/>
        </p:spPr>
        <p:txBody>
          <a:bodyPr wrap="square" rtlCol="0">
            <a:spAutoFit/>
          </a:bodyPr>
          <a:lstStyle/>
          <a:p>
            <a:r>
              <a:rPr lang="es-CO" sz="2800" dirty="0"/>
              <a:t>Teología Modalidad Virtual</a:t>
            </a:r>
          </a:p>
        </p:txBody>
      </p:sp>
    </p:spTree>
    <p:extLst>
      <p:ext uri="{BB962C8B-B14F-4D97-AF65-F5344CB8AC3E}">
        <p14:creationId xmlns:p14="http://schemas.microsoft.com/office/powerpoint/2010/main" val="197914012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9123</TotalTime>
  <Words>2747</Words>
  <Application>Microsoft Office PowerPoint</Application>
  <PresentationFormat>Panorámica</PresentationFormat>
  <Paragraphs>264</Paragraphs>
  <Slides>34</Slides>
  <Notes>2</Notes>
  <HiddenSlides>0</HiddenSlides>
  <MMClips>0</MMClips>
  <ScaleCrop>false</ScaleCrop>
  <HeadingPairs>
    <vt:vector size="8" baseType="variant">
      <vt:variant>
        <vt:lpstr>Fuentes usadas</vt:lpstr>
      </vt:variant>
      <vt:variant>
        <vt:i4>12</vt:i4>
      </vt:variant>
      <vt:variant>
        <vt:lpstr>Tema</vt:lpstr>
      </vt:variant>
      <vt:variant>
        <vt:i4>2</vt:i4>
      </vt:variant>
      <vt:variant>
        <vt:lpstr>Servidores OLE incrustados</vt:lpstr>
      </vt:variant>
      <vt:variant>
        <vt:i4>2</vt:i4>
      </vt:variant>
      <vt:variant>
        <vt:lpstr>Títulos de diapositiva</vt:lpstr>
      </vt:variant>
      <vt:variant>
        <vt:i4>34</vt:i4>
      </vt:variant>
    </vt:vector>
  </HeadingPairs>
  <TitlesOfParts>
    <vt:vector size="50" baseType="lpstr">
      <vt:lpstr>Arial</vt:lpstr>
      <vt:lpstr>Calibri</vt:lpstr>
      <vt:lpstr>Calibri Light</vt:lpstr>
      <vt:lpstr>Garet</vt:lpstr>
      <vt:lpstr>Garet Ultra-Bold</vt:lpstr>
      <vt:lpstr>Gotham</vt:lpstr>
      <vt:lpstr>Gotham Bold</vt:lpstr>
      <vt:lpstr>Gotham Ultra-Bold</vt:lpstr>
      <vt:lpstr>Kollektif</vt:lpstr>
      <vt:lpstr>Poppins Heavy</vt:lpstr>
      <vt:lpstr>Ruda Heavy</vt:lpstr>
      <vt:lpstr>Times New Roman</vt:lpstr>
      <vt:lpstr>Tema de Office</vt:lpstr>
      <vt:lpstr>Office Theme</vt:lpstr>
      <vt:lpstr>Documento</vt:lpstr>
      <vt:lpstr>Hoja de cálculo</vt:lpstr>
      <vt:lpstr>Informe a Consejo Directivo 2023</vt:lpstr>
      <vt:lpstr>Resumen Ejecutivo</vt:lpstr>
      <vt:lpstr>Rectoría </vt:lpstr>
      <vt:lpstr>Rectoría </vt:lpstr>
      <vt:lpstr>Rectoría </vt:lpstr>
      <vt:lpstr>Teología Presencial 2023</vt:lpstr>
      <vt:lpstr>Presentación de PowerPoint</vt:lpstr>
      <vt:lpstr>Presentación de PowerPoint</vt:lpstr>
      <vt:lpstr>Presentación de PowerPoint</vt:lpstr>
      <vt:lpstr>Presentación de PowerPoint</vt:lpstr>
      <vt:lpstr>Presentación de PowerPoint</vt:lpstr>
      <vt:lpstr>Maestría en Teología</vt:lpstr>
      <vt:lpstr>Maestría en Teología</vt:lpstr>
      <vt:lpstr>Especialización en Cuidado Psicoespiritual</vt:lpstr>
      <vt:lpstr>Especialización en Cuidado Psicoespiritual</vt:lpstr>
      <vt:lpstr> ÁREA DE EXTENSIÓN UNIVERSITARIA  </vt:lpstr>
      <vt:lpstr>INFORME (Fuente Siga) </vt:lpstr>
      <vt:lpstr>EXTENSIÓN</vt:lpstr>
      <vt:lpstr>Presentación de PowerPoint</vt:lpstr>
      <vt:lpstr>Presentación de PowerPoint</vt:lpstr>
      <vt:lpstr>Dirección Administrativa  </vt:lpstr>
      <vt:lpstr>Dirección Administrativa</vt:lpstr>
      <vt:lpstr>Dirección Administrativa  </vt:lpstr>
      <vt:lpstr>Presentación de PowerPoint</vt:lpstr>
      <vt:lpstr>Presentación de PowerPoint</vt:lpstr>
      <vt:lpstr>Presentación de PowerPoint</vt:lpstr>
      <vt:lpstr>Presentación de PowerPoint</vt:lpstr>
      <vt:lpstr>Presentación de PowerPoint</vt:lpstr>
      <vt:lpstr>Área de Calidad Institucional</vt:lpstr>
      <vt:lpstr>Presentación de PowerPoint</vt:lpstr>
      <vt:lpstr>Mercadeo y Comunicaciones </vt:lpstr>
      <vt:lpstr>Mercadeo y Comunicaciones </vt:lpstr>
      <vt:lpstr>DESAFÍOS </vt:lpstr>
      <vt:lpstr>OPORTUNIDADES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Asistente Rectoria</dc:creator>
  <cp:lastModifiedBy>Usuario</cp:lastModifiedBy>
  <cp:revision>46</cp:revision>
  <dcterms:created xsi:type="dcterms:W3CDTF">2022-12-02T15:19:32Z</dcterms:created>
  <dcterms:modified xsi:type="dcterms:W3CDTF">2024-03-12T15:42:52Z</dcterms:modified>
</cp:coreProperties>
</file>